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embeddings/oleObject1.bin" ContentType="application/vnd.openxmlformats-officedocument.oleObject"/>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embeddings/oleObject2.bin" ContentType="application/vnd.openxmlformats-officedocument.oleObject"/>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63"/>
  </p:notesMasterIdLst>
  <p:sldIdLst>
    <p:sldId id="341" r:id="rId2"/>
    <p:sldId id="376" r:id="rId3"/>
    <p:sldId id="389" r:id="rId4"/>
    <p:sldId id="377" r:id="rId5"/>
    <p:sldId id="380" r:id="rId6"/>
    <p:sldId id="409" r:id="rId7"/>
    <p:sldId id="381" r:id="rId8"/>
    <p:sldId id="410" r:id="rId9"/>
    <p:sldId id="382" r:id="rId10"/>
    <p:sldId id="404" r:id="rId11"/>
    <p:sldId id="345" r:id="rId12"/>
    <p:sldId id="372" r:id="rId13"/>
    <p:sldId id="346" r:id="rId14"/>
    <p:sldId id="347" r:id="rId15"/>
    <p:sldId id="348" r:id="rId16"/>
    <p:sldId id="422" r:id="rId17"/>
    <p:sldId id="383" r:id="rId18"/>
    <p:sldId id="350" r:id="rId19"/>
    <p:sldId id="373" r:id="rId20"/>
    <p:sldId id="351" r:id="rId21"/>
    <p:sldId id="352" r:id="rId22"/>
    <p:sldId id="353" r:id="rId23"/>
    <p:sldId id="354" r:id="rId24"/>
    <p:sldId id="355" r:id="rId25"/>
    <p:sldId id="356" r:id="rId26"/>
    <p:sldId id="357" r:id="rId27"/>
    <p:sldId id="406" r:id="rId28"/>
    <p:sldId id="360" r:id="rId29"/>
    <p:sldId id="361" r:id="rId30"/>
    <p:sldId id="364" r:id="rId31"/>
    <p:sldId id="374" r:id="rId32"/>
    <p:sldId id="394" r:id="rId33"/>
    <p:sldId id="408" r:id="rId34"/>
    <p:sldId id="428" r:id="rId35"/>
    <p:sldId id="365" r:id="rId36"/>
    <p:sldId id="366" r:id="rId37"/>
    <p:sldId id="367" r:id="rId38"/>
    <p:sldId id="369" r:id="rId39"/>
    <p:sldId id="411" r:id="rId40"/>
    <p:sldId id="420" r:id="rId41"/>
    <p:sldId id="412" r:id="rId42"/>
    <p:sldId id="416" r:id="rId43"/>
    <p:sldId id="427" r:id="rId44"/>
    <p:sldId id="371" r:id="rId45"/>
    <p:sldId id="370" r:id="rId46"/>
    <p:sldId id="423" r:id="rId47"/>
    <p:sldId id="407" r:id="rId48"/>
    <p:sldId id="429" r:id="rId49"/>
    <p:sldId id="414" r:id="rId50"/>
    <p:sldId id="426" r:id="rId51"/>
    <p:sldId id="368" r:id="rId52"/>
    <p:sldId id="415" r:id="rId53"/>
    <p:sldId id="385" r:id="rId54"/>
    <p:sldId id="386" r:id="rId55"/>
    <p:sldId id="387" r:id="rId56"/>
    <p:sldId id="391" r:id="rId57"/>
    <p:sldId id="424" r:id="rId58"/>
    <p:sldId id="432" r:id="rId59"/>
    <p:sldId id="430" r:id="rId60"/>
    <p:sldId id="431" r:id="rId61"/>
    <p:sldId id="433" r:id="rId62"/>
  </p:sldIdLst>
  <p:sldSz cx="9144000" cy="6858000" type="screen4x3"/>
  <p:notesSz cx="6858000" cy="9236075"/>
  <p:defaultTex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4E00"/>
    <a:srgbClr val="C79F00"/>
    <a:srgbClr val="DDDDDD"/>
    <a:srgbClr val="00FF00"/>
    <a:srgbClr val="423500"/>
    <a:srgbClr val="FFFF99"/>
    <a:srgbClr val="FFFF66"/>
    <a:srgbClr val="66FF33"/>
    <a:srgbClr val="5C4A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29" autoAdjust="0"/>
    <p:restoredTop sz="97002" autoAdjust="0"/>
  </p:normalViewPr>
  <p:slideViewPr>
    <p:cSldViewPr>
      <p:cViewPr>
        <p:scale>
          <a:sx n="75" d="100"/>
          <a:sy n="75" d="100"/>
        </p:scale>
        <p:origin x="-2072" y="-392"/>
      </p:cViewPr>
      <p:guideLst>
        <p:guide orient="horz" pos="2016"/>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40" d="100"/>
          <a:sy n="40" d="100"/>
        </p:scale>
        <p:origin x="-1488" y="-72"/>
      </p:cViewPr>
      <p:guideLst>
        <p:guide orient="horz" pos="2909"/>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notesMaster" Target="notesMasters/notesMaster1.xml"/><Relationship Id="rId64" Type="http://schemas.openxmlformats.org/officeDocument/2006/relationships/printerSettings" Target="printerSettings/printerSettings1.bin"/><Relationship Id="rId65" Type="http://schemas.openxmlformats.org/officeDocument/2006/relationships/presProps" Target="presProps.xml"/><Relationship Id="rId66" Type="http://schemas.openxmlformats.org/officeDocument/2006/relationships/viewProps" Target="viewProps.xml"/><Relationship Id="rId67" Type="http://schemas.openxmlformats.org/officeDocument/2006/relationships/theme" Target="theme/theme1.xml"/><Relationship Id="rId68"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 Id="rId2" Type="http://schemas.openxmlformats.org/officeDocument/2006/relationships/slide" Target="slides/slide5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4631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1026"/>
          <p:cNvSpPr>
            <a:spLocks noGrp="1" noRot="1" noChangeAspect="1" noChangeArrowheads="1" noTextEdit="1"/>
          </p:cNvSpPr>
          <p:nvPr>
            <p:ph type="sldImg"/>
          </p:nvPr>
        </p:nvSpPr>
        <p:spPr bwMode="auto">
          <a:xfrm>
            <a:off x="1092200" y="685800"/>
            <a:ext cx="4673600" cy="3505200"/>
          </a:xfrm>
          <a:prstGeom prst="rect">
            <a:avLst/>
          </a:prstGeom>
          <a:noFill/>
          <a:ln>
            <a:solidFill>
              <a:srgbClr val="000000"/>
            </a:solidFill>
            <a:miter lim="800000"/>
            <a:headEnd/>
            <a:tailEnd/>
          </a:ln>
        </p:spPr>
      </p:sp>
      <p:sp>
        <p:nvSpPr>
          <p:cNvPr id="66563" name="Rectangle 1027"/>
          <p:cNvSpPr>
            <a:spLocks noGrp="1" noChangeArrowheads="1"/>
          </p:cNvSpPr>
          <p:nvPr>
            <p:ph type="body" idx="1"/>
          </p:nvPr>
        </p:nvSpPr>
        <p:spPr bwMode="auto">
          <a:xfrm>
            <a:off x="914400" y="4419600"/>
            <a:ext cx="5029200" cy="4114800"/>
          </a:xfrm>
          <a:prstGeom prst="rect">
            <a:avLst/>
          </a:prstGeom>
          <a:noFill/>
          <a:ln w="12700">
            <a:miter lim="800000"/>
            <a:headEnd type="none" w="sm" len="sm"/>
            <a:tailEnd type="none" w="sm" len="sm"/>
          </a:ln>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xfrm>
            <a:off x="1120775" y="692150"/>
            <a:ext cx="4616450" cy="3463925"/>
          </a:xfrm>
          <a:prstGeom prst="rect">
            <a:avLst/>
          </a:prstGeom>
          <a:ln/>
        </p:spPr>
      </p:sp>
      <p:sp>
        <p:nvSpPr>
          <p:cNvPr id="31747" name="Notes Placeholder 2"/>
          <p:cNvSpPr>
            <a:spLocks noGrp="1"/>
          </p:cNvSpPr>
          <p:nvPr>
            <p:ph type="body" idx="1"/>
          </p:nvPr>
        </p:nvSpPr>
        <p:spPr>
          <a:xfrm>
            <a:off x="685800" y="4387136"/>
            <a:ext cx="5486400" cy="4156234"/>
          </a:xfrm>
          <a:prstGeom prst="rect">
            <a:avLst/>
          </a:prstGeom>
          <a:noFill/>
          <a:ln/>
        </p:spPr>
        <p:txBody>
          <a:bodyPr/>
          <a:lstStyle/>
          <a:p>
            <a:pPr eaLnBrk="1" hangingPunct="1"/>
            <a:r>
              <a:rPr lang="en-US" dirty="0" smtClean="0">
                <a:latin typeface="Times New Roman" pitchFamily="18" charset="0"/>
              </a:rPr>
              <a:t>Front doors how they used to look.</a:t>
            </a:r>
          </a:p>
          <a:p>
            <a:pPr eaLnBrk="1" hangingPunct="1"/>
            <a:r>
              <a:rPr lang="en-US" dirty="0" smtClean="0">
                <a:latin typeface="Times New Roman" pitchFamily="18" charset="0"/>
              </a:rPr>
              <a:t>Sort of a “Field of Dreams” – this started</a:t>
            </a:r>
            <a:r>
              <a:rPr lang="en-US" baseline="0" dirty="0" smtClean="0">
                <a:latin typeface="Times New Roman" pitchFamily="18" charset="0"/>
              </a:rPr>
              <a:t> out as an idea from being around the </a:t>
            </a:r>
            <a:r>
              <a:rPr lang="en-US" baseline="0" dirty="0" err="1" smtClean="0">
                <a:latin typeface="Times New Roman" pitchFamily="18" charset="0"/>
              </a:rPr>
              <a:t>ortho</a:t>
            </a:r>
            <a:r>
              <a:rPr lang="en-US" baseline="0" dirty="0" smtClean="0">
                <a:latin typeface="Times New Roman" pitchFamily="18" charset="0"/>
              </a:rPr>
              <a:t> surgeon fellowship.</a:t>
            </a:r>
            <a:endParaRPr lang="en-US" dirty="0" smtClean="0">
              <a:latin typeface="Times New Roman" pitchFamily="18" charset="0"/>
            </a:endParaRPr>
          </a:p>
        </p:txBody>
      </p:sp>
      <p:sp>
        <p:nvSpPr>
          <p:cNvPr id="31748" name="Slide Number Placeholder 3"/>
          <p:cNvSpPr>
            <a:spLocks noGrp="1"/>
          </p:cNvSpPr>
          <p:nvPr>
            <p:ph type="sldNum" sz="quarter" idx="5"/>
          </p:nvPr>
        </p:nvSpPr>
        <p:spPr>
          <a:xfrm>
            <a:off x="3884613" y="8772668"/>
            <a:ext cx="2971800" cy="461804"/>
          </a:xfrm>
          <a:prstGeom prst="rect">
            <a:avLst/>
          </a:prstGeom>
          <a:noFill/>
        </p:spPr>
        <p:txBody>
          <a:bodyPr/>
          <a:lstStyle/>
          <a:p>
            <a:fld id="{57D8208C-D349-4B8D-A7E7-8AB8C80AE593}" type="slidenum">
              <a:rPr lang="en-US" smtClean="0">
                <a:latin typeface="Times New Roman" pitchFamily="18" charset="0"/>
              </a:rPr>
              <a:pPr/>
              <a:t>10</a:t>
            </a:fld>
            <a:endParaRPr lang="en-US" smtClean="0">
              <a:latin typeface="Times New Roman"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0775" y="692150"/>
            <a:ext cx="4616450" cy="3463925"/>
          </a:xfrm>
          <a:prstGeom prst="rect">
            <a:avLst/>
          </a:prstGeom>
          <a:noFill/>
          <a:ln w="12700">
            <a:solidFill>
              <a:prstClr val="black"/>
            </a:solidFill>
          </a:ln>
        </p:spPr>
      </p:sp>
      <p:sp>
        <p:nvSpPr>
          <p:cNvPr id="3" name="Notes Placeholder 2"/>
          <p:cNvSpPr>
            <a:spLocks noGrp="1"/>
          </p:cNvSpPr>
          <p:nvPr>
            <p:ph type="body" idx="1"/>
          </p:nvPr>
        </p:nvSpPr>
        <p:spPr>
          <a:xfrm>
            <a:off x="685800" y="4387850"/>
            <a:ext cx="5486400" cy="4156075"/>
          </a:xfrm>
          <a:prstGeom prst="rect">
            <a:avLst/>
          </a:prstGeom>
        </p:spPr>
        <p:txBody>
          <a:bodyPr>
            <a:normAutofit/>
          </a:bodyPr>
          <a:lstStyle/>
          <a:p>
            <a:r>
              <a:rPr lang="en-US" dirty="0" smtClean="0"/>
              <a:t>The idea really came from the </a:t>
            </a:r>
            <a:r>
              <a:rPr lang="en-US" dirty="0" err="1" smtClean="0"/>
              <a:t>ortho</a:t>
            </a:r>
            <a:r>
              <a:rPr lang="en-US" dirty="0" smtClean="0"/>
              <a:t> surgeon fellowship</a:t>
            </a:r>
            <a:r>
              <a:rPr lang="en-US" baseline="0" dirty="0" smtClean="0"/>
              <a:t> – the PTs here watched year after year and thought – “We should do the same thing for therapists”</a:t>
            </a: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Rot="1" noChangeAspect="1" noChangeArrowheads="1" noTextEdit="1"/>
          </p:cNvSpPr>
          <p:nvPr>
            <p:ph type="sldImg"/>
          </p:nvPr>
        </p:nvSpPr>
        <p:spPr bwMode="auto">
          <a:xfrm>
            <a:off x="1120775" y="692150"/>
            <a:ext cx="4616450" cy="3463925"/>
          </a:xfrm>
          <a:prstGeom prst="rect">
            <a:avLst/>
          </a:prstGeom>
          <a:noFill/>
          <a:ln>
            <a:solidFill>
              <a:srgbClr val="000000"/>
            </a:solidFill>
            <a:miter lim="800000"/>
            <a:headEnd/>
            <a:tailEnd/>
          </a:ln>
        </p:spPr>
      </p:sp>
      <p:sp>
        <p:nvSpPr>
          <p:cNvPr id="167939" name="Rectangle 3"/>
          <p:cNvSpPr>
            <a:spLocks noGrp="1" noChangeArrowheads="1"/>
          </p:cNvSpPr>
          <p:nvPr>
            <p:ph type="body" idx="1"/>
          </p:nvPr>
        </p:nvSpPr>
        <p:spPr bwMode="auto">
          <a:xfrm>
            <a:off x="685800" y="4387850"/>
            <a:ext cx="5486400" cy="4156075"/>
          </a:xfrm>
          <a:prstGeom prst="rect">
            <a:avLst/>
          </a:prstGeom>
          <a:noFill/>
          <a:ln>
            <a:miter lim="800000"/>
            <a:headEnd/>
            <a:tailEnd/>
          </a:ln>
        </p:spPr>
        <p:txBody>
          <a:bodyPr/>
          <a:lstStyle/>
          <a:p>
            <a:r>
              <a:rPr lang="en-US"/>
              <a:t>Back when they wore black boots.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Rot="1" noChangeAspect="1" noChangeArrowheads="1" noTextEdit="1"/>
          </p:cNvSpPr>
          <p:nvPr>
            <p:ph type="sldImg"/>
          </p:nvPr>
        </p:nvSpPr>
        <p:spPr bwMode="auto">
          <a:xfrm>
            <a:off x="1120775" y="692150"/>
            <a:ext cx="4616450" cy="3463925"/>
          </a:xfrm>
          <a:prstGeom prst="rect">
            <a:avLst/>
          </a:prstGeom>
          <a:noFill/>
          <a:ln>
            <a:solidFill>
              <a:srgbClr val="000000"/>
            </a:solidFill>
            <a:miter lim="800000"/>
            <a:headEnd/>
            <a:tailEnd/>
          </a:ln>
        </p:spPr>
      </p:sp>
      <p:sp>
        <p:nvSpPr>
          <p:cNvPr id="168963" name="Rectangle 3"/>
          <p:cNvSpPr>
            <a:spLocks noGrp="1" noChangeArrowheads="1"/>
          </p:cNvSpPr>
          <p:nvPr>
            <p:ph type="body" idx="1"/>
          </p:nvPr>
        </p:nvSpPr>
        <p:spPr bwMode="auto">
          <a:xfrm>
            <a:off x="685800" y="4387850"/>
            <a:ext cx="5486400" cy="4156075"/>
          </a:xfrm>
          <a:prstGeom prst="rect">
            <a:avLst/>
          </a:prstGeom>
          <a:noFill/>
          <a:ln>
            <a:miter lim="800000"/>
            <a:headEnd/>
            <a:tailEnd/>
          </a:ln>
        </p:spPr>
        <p:txBody>
          <a:bodyPr/>
          <a:lstStyle/>
          <a:p>
            <a:r>
              <a:rPr lang="en-US" dirty="0"/>
              <a:t>Staff was relatively small – chief had many </a:t>
            </a:r>
            <a:r>
              <a:rPr lang="en-US" dirty="0" smtClean="0"/>
              <a:t>responsibilities </a:t>
            </a:r>
            <a:endParaRPr lang="en-US" dirty="0"/>
          </a:p>
          <a:p>
            <a:r>
              <a:rPr lang="en-US" dirty="0"/>
              <a:t>Felt frantic – like a year long sprint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0775" y="692150"/>
            <a:ext cx="4616450" cy="3463925"/>
          </a:xfrm>
          <a:prstGeom prst="rect">
            <a:avLst/>
          </a:prstGeom>
          <a:noFill/>
          <a:ln w="12700">
            <a:solidFill>
              <a:prstClr val="black"/>
            </a:solidFill>
          </a:ln>
        </p:spPr>
      </p:sp>
      <p:sp>
        <p:nvSpPr>
          <p:cNvPr id="3" name="Notes Placeholder 2"/>
          <p:cNvSpPr>
            <a:spLocks noGrp="1"/>
          </p:cNvSpPr>
          <p:nvPr>
            <p:ph type="body" idx="1"/>
          </p:nvPr>
        </p:nvSpPr>
        <p:spPr>
          <a:xfrm>
            <a:off x="685800" y="4387850"/>
            <a:ext cx="5486400" cy="4156075"/>
          </a:xfrm>
          <a:prstGeom prst="rect">
            <a:avLst/>
          </a:prstGeom>
        </p:spPr>
        <p:txBody>
          <a:bodyPr>
            <a:normAutofit/>
          </a:bodyPr>
          <a:lstStyle/>
          <a:p>
            <a:r>
              <a:rPr lang="en-US" dirty="0" smtClean="0"/>
              <a:t>West Point – an</a:t>
            </a:r>
            <a:r>
              <a:rPr lang="en-US" baseline="0" dirty="0" smtClean="0"/>
              <a:t> unique area</a:t>
            </a:r>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xfrm>
            <a:off x="1120775" y="692150"/>
            <a:ext cx="4616450" cy="3463925"/>
          </a:xfrm>
          <a:prstGeom prst="rect">
            <a:avLst/>
          </a:prstGeom>
          <a:ln/>
        </p:spPr>
      </p:sp>
      <p:sp>
        <p:nvSpPr>
          <p:cNvPr id="31747" name="Notes Placeholder 2"/>
          <p:cNvSpPr>
            <a:spLocks noGrp="1"/>
          </p:cNvSpPr>
          <p:nvPr>
            <p:ph type="body" idx="1"/>
          </p:nvPr>
        </p:nvSpPr>
        <p:spPr>
          <a:xfrm>
            <a:off x="685800" y="4387136"/>
            <a:ext cx="5486400" cy="4156234"/>
          </a:xfrm>
          <a:prstGeom prst="rect">
            <a:avLst/>
          </a:prstGeom>
          <a:noFill/>
          <a:ln/>
        </p:spPr>
        <p:txBody>
          <a:bodyPr/>
          <a:lstStyle/>
          <a:p>
            <a:pPr eaLnBrk="1" hangingPunct="1"/>
            <a:endParaRPr lang="en-US" smtClean="0">
              <a:latin typeface="Times New Roman" pitchFamily="18" charset="0"/>
            </a:endParaRPr>
          </a:p>
        </p:txBody>
      </p:sp>
      <p:sp>
        <p:nvSpPr>
          <p:cNvPr id="31748" name="Slide Number Placeholder 3"/>
          <p:cNvSpPr>
            <a:spLocks noGrp="1"/>
          </p:cNvSpPr>
          <p:nvPr>
            <p:ph type="sldNum" sz="quarter" idx="5"/>
          </p:nvPr>
        </p:nvSpPr>
        <p:spPr>
          <a:xfrm>
            <a:off x="3884613" y="8772668"/>
            <a:ext cx="2971800" cy="461804"/>
          </a:xfrm>
          <a:prstGeom prst="rect">
            <a:avLst/>
          </a:prstGeom>
          <a:noFill/>
        </p:spPr>
        <p:txBody>
          <a:bodyPr/>
          <a:lstStyle/>
          <a:p>
            <a:fld id="{57D8208C-D349-4B8D-A7E7-8AB8C80AE593}" type="slidenum">
              <a:rPr lang="en-US" smtClean="0">
                <a:latin typeface="Times New Roman" pitchFamily="18" charset="0"/>
              </a:rPr>
              <a:pPr/>
              <a:t>17</a:t>
            </a:fld>
            <a:endParaRPr lang="en-US" smtClean="0">
              <a:latin typeface="Times New Roman"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0775" y="692150"/>
            <a:ext cx="4616450" cy="3463925"/>
          </a:xfrm>
          <a:prstGeom prst="rect">
            <a:avLst/>
          </a:prstGeom>
          <a:noFill/>
          <a:ln w="12700">
            <a:solidFill>
              <a:prstClr val="black"/>
            </a:solidFill>
          </a:ln>
        </p:spPr>
      </p:sp>
      <p:sp>
        <p:nvSpPr>
          <p:cNvPr id="3" name="Notes Placeholder 2"/>
          <p:cNvSpPr>
            <a:spLocks noGrp="1"/>
          </p:cNvSpPr>
          <p:nvPr>
            <p:ph type="body" idx="1"/>
          </p:nvPr>
        </p:nvSpPr>
        <p:spPr>
          <a:xfrm>
            <a:off x="685800" y="4387850"/>
            <a:ext cx="5486400" cy="4156075"/>
          </a:xfrm>
          <a:prstGeom prst="rect">
            <a:avLst/>
          </a:prstGeom>
        </p:spPr>
        <p:txBody>
          <a:bodyPr>
            <a:normAutofit/>
          </a:bodyPr>
          <a:lstStyle/>
          <a:p>
            <a:r>
              <a:rPr lang="en-US" dirty="0" smtClean="0"/>
              <a:t>The</a:t>
            </a:r>
            <a:r>
              <a:rPr lang="en-US" baseline="0" dirty="0" smtClean="0"/>
              <a:t> biggest complaints of the first 2 residencies:</a:t>
            </a:r>
          </a:p>
          <a:p>
            <a:pPr marL="228600" indent="-228600">
              <a:buAutoNum type="arabicPeriod"/>
            </a:pPr>
            <a:r>
              <a:rPr lang="en-US" baseline="0" dirty="0" smtClean="0"/>
              <a:t>Too much chaos, lack of organization, Director has too many responsibilities.  </a:t>
            </a:r>
          </a:p>
          <a:p>
            <a:pPr marL="228600" indent="-228600">
              <a:buNone/>
            </a:pPr>
            <a:r>
              <a:rPr lang="en-US" baseline="0" dirty="0" smtClean="0"/>
              <a:t>So – the big focus was to have some structure.</a:t>
            </a: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Rot="1" noChangeAspect="1" noChangeArrowheads="1" noTextEdit="1"/>
          </p:cNvSpPr>
          <p:nvPr>
            <p:ph type="sldImg"/>
          </p:nvPr>
        </p:nvSpPr>
        <p:spPr bwMode="auto">
          <a:xfrm>
            <a:off x="1120775" y="692150"/>
            <a:ext cx="4616450" cy="3463925"/>
          </a:xfrm>
          <a:prstGeom prst="rect">
            <a:avLst/>
          </a:prstGeom>
          <a:noFill/>
          <a:ln>
            <a:solidFill>
              <a:srgbClr val="000000"/>
            </a:solidFill>
            <a:miter lim="800000"/>
            <a:headEnd/>
            <a:tailEnd/>
          </a:ln>
        </p:spPr>
      </p:sp>
      <p:sp>
        <p:nvSpPr>
          <p:cNvPr id="171011" name="Rectangle 3"/>
          <p:cNvSpPr>
            <a:spLocks noGrp="1" noChangeArrowheads="1"/>
          </p:cNvSpPr>
          <p:nvPr>
            <p:ph type="body" idx="1"/>
          </p:nvPr>
        </p:nvSpPr>
        <p:spPr bwMode="auto">
          <a:xfrm>
            <a:off x="685800" y="4387850"/>
            <a:ext cx="5486400" cy="4156075"/>
          </a:xfrm>
          <a:prstGeom prst="rect">
            <a:avLst/>
          </a:prstGeom>
          <a:noFill/>
          <a:ln>
            <a:miter lim="800000"/>
            <a:headEnd/>
            <a:tailEnd/>
          </a:ln>
        </p:spPr>
        <p:txBody>
          <a:bodyPr/>
          <a:lstStyle/>
          <a:p>
            <a:r>
              <a:rPr lang="en-US"/>
              <a:t>First year with more than one resident.</a:t>
            </a:r>
          </a:p>
          <a:p>
            <a:r>
              <a:rPr lang="en-US"/>
              <a:t>Director still dual hatted – Much better division for classes with Barb, Parry, and Glenn</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0775" y="692150"/>
            <a:ext cx="4616450" cy="3463925"/>
          </a:xfrm>
          <a:prstGeom prst="rect">
            <a:avLst/>
          </a:prstGeom>
          <a:noFill/>
          <a:ln w="12700">
            <a:solidFill>
              <a:prstClr val="black"/>
            </a:solidFill>
          </a:ln>
        </p:spPr>
      </p:sp>
      <p:sp>
        <p:nvSpPr>
          <p:cNvPr id="3" name="Notes Placeholder 2"/>
          <p:cNvSpPr>
            <a:spLocks noGrp="1"/>
          </p:cNvSpPr>
          <p:nvPr>
            <p:ph type="body" idx="1"/>
          </p:nvPr>
        </p:nvSpPr>
        <p:spPr>
          <a:xfrm>
            <a:off x="685800" y="4387850"/>
            <a:ext cx="5486400" cy="4156075"/>
          </a:xfrm>
          <a:prstGeom prst="rect">
            <a:avLst/>
          </a:prstGeom>
        </p:spPr>
        <p:txBody>
          <a:bodyPr>
            <a:normAutofit/>
          </a:bodyPr>
          <a:lstStyle/>
          <a:p>
            <a:r>
              <a:rPr lang="en-US" dirty="0" smtClean="0"/>
              <a:t>First time we had DPE trainers teach</a:t>
            </a:r>
          </a:p>
          <a:p>
            <a:r>
              <a:rPr lang="en-US" dirty="0" smtClean="0"/>
              <a:t>First time we had an exam of any kind</a:t>
            </a:r>
          </a:p>
          <a:p>
            <a:r>
              <a:rPr lang="en-US" dirty="0" smtClean="0"/>
              <a:t>One thing to realize is that things/staff</a:t>
            </a:r>
            <a:r>
              <a:rPr lang="en-US" baseline="0" dirty="0" smtClean="0"/>
              <a:t> changes frequently – often makes you change quickly as well.</a:t>
            </a: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0775" y="692150"/>
            <a:ext cx="4616450" cy="3463925"/>
          </a:xfrm>
          <a:prstGeom prst="rect">
            <a:avLst/>
          </a:prstGeom>
          <a:noFill/>
          <a:ln w="12700">
            <a:solidFill>
              <a:prstClr val="black"/>
            </a:solidFill>
          </a:ln>
        </p:spPr>
      </p:sp>
      <p:sp>
        <p:nvSpPr>
          <p:cNvPr id="3" name="Notes Placeholder 2"/>
          <p:cNvSpPr>
            <a:spLocks noGrp="1"/>
          </p:cNvSpPr>
          <p:nvPr>
            <p:ph type="body" idx="1"/>
          </p:nvPr>
        </p:nvSpPr>
        <p:spPr>
          <a:xfrm>
            <a:off x="685800" y="4387850"/>
            <a:ext cx="5486400" cy="4156075"/>
          </a:xfrm>
          <a:prstGeom prst="rect">
            <a:avLst/>
          </a:prstGeom>
        </p:spPr>
        <p:txBody>
          <a:bodyPr>
            <a:normAutofit/>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0775" y="692150"/>
            <a:ext cx="4616450" cy="3463925"/>
          </a:xfrm>
          <a:prstGeom prst="rect">
            <a:avLst/>
          </a:prstGeom>
          <a:noFill/>
          <a:ln w="12700">
            <a:solidFill>
              <a:prstClr val="black"/>
            </a:solidFill>
          </a:ln>
        </p:spPr>
      </p:sp>
      <p:sp>
        <p:nvSpPr>
          <p:cNvPr id="3" name="Notes Placeholder 2"/>
          <p:cNvSpPr>
            <a:spLocks noGrp="1"/>
          </p:cNvSpPr>
          <p:nvPr>
            <p:ph type="body" idx="1"/>
          </p:nvPr>
        </p:nvSpPr>
        <p:spPr>
          <a:xfrm>
            <a:off x="685800" y="4387850"/>
            <a:ext cx="5486400" cy="4156075"/>
          </a:xfrm>
          <a:prstGeom prst="rect">
            <a:avLst/>
          </a:prstGeom>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West Point – all about </a:t>
            </a:r>
            <a:r>
              <a:rPr lang="en-US" dirty="0" err="1" smtClean="0"/>
              <a:t>history</a:t>
            </a:r>
            <a:r>
              <a:rPr lang="en-US" sz="1200" b="1" dirty="0" err="1" smtClean="0">
                <a:solidFill>
                  <a:schemeClr val="tx2"/>
                </a:solidFill>
              </a:rPr>
              <a:t>Contributions</a:t>
            </a:r>
            <a:r>
              <a:rPr lang="en-US" sz="1200" b="1" smtClean="0">
                <a:solidFill>
                  <a:schemeClr val="tx2"/>
                </a:solidFill>
              </a:rPr>
              <a:t> to the history by former resident – Randy Green</a:t>
            </a:r>
          </a:p>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Rot="1" noChangeAspect="1" noChangeArrowheads="1" noTextEdit="1"/>
          </p:cNvSpPr>
          <p:nvPr>
            <p:ph type="sldImg"/>
          </p:nvPr>
        </p:nvSpPr>
        <p:spPr bwMode="auto">
          <a:xfrm>
            <a:off x="1120775" y="692150"/>
            <a:ext cx="4616450" cy="3463925"/>
          </a:xfrm>
          <a:prstGeom prst="rect">
            <a:avLst/>
          </a:prstGeom>
          <a:noFill/>
          <a:ln>
            <a:solidFill>
              <a:srgbClr val="000000"/>
            </a:solidFill>
            <a:miter lim="800000"/>
            <a:headEnd/>
            <a:tailEnd/>
          </a:ln>
        </p:spPr>
      </p:sp>
      <p:sp>
        <p:nvSpPr>
          <p:cNvPr id="172035" name="Rectangle 3"/>
          <p:cNvSpPr>
            <a:spLocks noGrp="1" noChangeArrowheads="1"/>
          </p:cNvSpPr>
          <p:nvPr>
            <p:ph type="body" idx="1"/>
          </p:nvPr>
        </p:nvSpPr>
        <p:spPr bwMode="auto">
          <a:xfrm>
            <a:off x="685800" y="4387850"/>
            <a:ext cx="5486400" cy="4156075"/>
          </a:xfrm>
          <a:prstGeom prst="rect">
            <a:avLst/>
          </a:prstGeom>
          <a:noFill/>
          <a:ln>
            <a:miter lim="800000"/>
            <a:headEnd/>
            <a:tailEnd/>
          </a:ln>
        </p:spPr>
        <p:txBody>
          <a:bodyPr/>
          <a:lstStyle/>
          <a:p>
            <a:r>
              <a:rPr lang="en-US" dirty="0">
                <a:solidFill>
                  <a:schemeClr val="accent1">
                    <a:lumMod val="75000"/>
                  </a:schemeClr>
                </a:solidFill>
              </a:rPr>
              <a:t>First Navy participant</a:t>
            </a:r>
            <a:r>
              <a:rPr lang="en-US" dirty="0"/>
              <a:t>.  This residency was complicated by the advance course that Parry attended for several months.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0775" y="692150"/>
            <a:ext cx="4616450" cy="3463925"/>
          </a:xfrm>
          <a:prstGeom prst="rect">
            <a:avLst/>
          </a:prstGeom>
          <a:noFill/>
          <a:ln w="12700">
            <a:solidFill>
              <a:prstClr val="black"/>
            </a:solidFill>
          </a:ln>
        </p:spPr>
      </p:sp>
      <p:sp>
        <p:nvSpPr>
          <p:cNvPr id="3" name="Notes Placeholder 2"/>
          <p:cNvSpPr>
            <a:spLocks noGrp="1"/>
          </p:cNvSpPr>
          <p:nvPr>
            <p:ph type="body" idx="1"/>
          </p:nvPr>
        </p:nvSpPr>
        <p:spPr>
          <a:xfrm>
            <a:off x="685800" y="4387850"/>
            <a:ext cx="5486400" cy="4156075"/>
          </a:xfrm>
          <a:prstGeom prst="rect">
            <a:avLst/>
          </a:prstGeom>
        </p:spPr>
        <p:txBody>
          <a:bodyPr>
            <a:normAutofit/>
          </a:bodyPr>
          <a:lstStyle/>
          <a:p>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0775" y="692150"/>
            <a:ext cx="4616450" cy="3463925"/>
          </a:xfrm>
          <a:prstGeom prst="rect">
            <a:avLst/>
          </a:prstGeom>
          <a:noFill/>
          <a:ln w="12700">
            <a:solidFill>
              <a:prstClr val="black"/>
            </a:solidFill>
          </a:ln>
        </p:spPr>
      </p:sp>
      <p:sp>
        <p:nvSpPr>
          <p:cNvPr id="3" name="Notes Placeholder 2"/>
          <p:cNvSpPr>
            <a:spLocks noGrp="1"/>
          </p:cNvSpPr>
          <p:nvPr>
            <p:ph type="body" idx="1"/>
          </p:nvPr>
        </p:nvSpPr>
        <p:spPr>
          <a:xfrm>
            <a:off x="685800" y="4387850"/>
            <a:ext cx="5486400" cy="4156075"/>
          </a:xfrm>
          <a:prstGeom prst="rect">
            <a:avLst/>
          </a:prstGeom>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This residency in my opinion may</a:t>
            </a:r>
            <a:r>
              <a:rPr lang="en-US" baseline="0" dirty="0" smtClean="0"/>
              <a:t> have had the worst experience overall.   The staff to cover 2 clinics was Barb Springer, Parry Gerber, Glenn Williams.  Parry and Glenn both missed a few months due to the “Advanced Course” (now called the Captain’s Career Course).  Residents worked at the hospital once a week basically to help the staff.  The DPE staff had similar difficulties.  Couple that with the residents – one wasn’t interested much in the on-field stuff, the other wanted to exclusively be with the trainers.  (The Navy didn’t send anyone for a while after this year)</a:t>
            </a:r>
            <a:endParaRPr lang="en-US" dirty="0" smtClean="0"/>
          </a:p>
          <a:p>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spect="1" noChangeArrowheads="1" noTextEdit="1"/>
          </p:cNvSpPr>
          <p:nvPr>
            <p:ph type="sldImg"/>
          </p:nvPr>
        </p:nvSpPr>
        <p:spPr bwMode="auto">
          <a:xfrm>
            <a:off x="1120775" y="692150"/>
            <a:ext cx="4616450" cy="3463925"/>
          </a:xfrm>
          <a:prstGeom prst="rect">
            <a:avLst/>
          </a:prstGeom>
          <a:noFill/>
          <a:ln>
            <a:solidFill>
              <a:srgbClr val="000000"/>
            </a:solidFill>
            <a:miter lim="800000"/>
            <a:headEnd/>
            <a:tailEnd/>
          </a:ln>
        </p:spPr>
      </p:sp>
      <p:sp>
        <p:nvSpPr>
          <p:cNvPr id="173059" name="Rectangle 3"/>
          <p:cNvSpPr>
            <a:spLocks noGrp="1" noChangeArrowheads="1"/>
          </p:cNvSpPr>
          <p:nvPr>
            <p:ph type="body" idx="1"/>
          </p:nvPr>
        </p:nvSpPr>
        <p:spPr bwMode="auto">
          <a:xfrm>
            <a:off x="685800" y="4387850"/>
            <a:ext cx="5486400" cy="4156075"/>
          </a:xfrm>
          <a:prstGeom prst="rect">
            <a:avLst/>
          </a:prstGeom>
          <a:noFill/>
          <a:ln>
            <a:miter lim="800000"/>
            <a:headEnd/>
            <a:tailEnd/>
          </a:ln>
        </p:spPr>
        <p:txBody>
          <a:bodyPr/>
          <a:lstStyle/>
          <a:p>
            <a:r>
              <a:rPr lang="en-US" dirty="0"/>
              <a:t>First Air Force </a:t>
            </a:r>
            <a:r>
              <a:rPr lang="en-US" dirty="0" smtClean="0"/>
              <a:t>Resident</a:t>
            </a:r>
          </a:p>
          <a:p>
            <a:r>
              <a:rPr lang="en-US" dirty="0" smtClean="0"/>
              <a:t>Much better all around – more stable staff in both PT clinic</a:t>
            </a:r>
            <a:r>
              <a:rPr lang="en-US" baseline="0" dirty="0" smtClean="0"/>
              <a:t> and with athletic trainers – </a:t>
            </a:r>
          </a:p>
          <a:p>
            <a:r>
              <a:rPr lang="en-US" baseline="0" dirty="0" smtClean="0"/>
              <a:t>Barb Springer worked incredibly hard to get the APTA credentialing complete.  </a:t>
            </a:r>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xfrm>
            <a:off x="1120775" y="692150"/>
            <a:ext cx="4616450" cy="3463925"/>
          </a:xfrm>
          <a:prstGeom prst="rect">
            <a:avLst/>
          </a:prstGeom>
          <a:ln/>
        </p:spPr>
      </p:sp>
      <p:sp>
        <p:nvSpPr>
          <p:cNvPr id="31747" name="Notes Placeholder 2"/>
          <p:cNvSpPr>
            <a:spLocks noGrp="1"/>
          </p:cNvSpPr>
          <p:nvPr>
            <p:ph type="body" idx="1"/>
          </p:nvPr>
        </p:nvSpPr>
        <p:spPr>
          <a:xfrm>
            <a:off x="685800" y="4387136"/>
            <a:ext cx="5486400" cy="4156234"/>
          </a:xfrm>
          <a:prstGeom prst="rect">
            <a:avLst/>
          </a:prstGeom>
          <a:noFill/>
          <a:ln/>
        </p:spPr>
        <p:txBody>
          <a:bodyPr/>
          <a:lstStyle/>
          <a:p>
            <a:pPr eaLnBrk="1" hangingPunct="1"/>
            <a:endParaRPr lang="en-US" smtClean="0">
              <a:latin typeface="Times New Roman" pitchFamily="18" charset="0"/>
            </a:endParaRPr>
          </a:p>
        </p:txBody>
      </p:sp>
      <p:sp>
        <p:nvSpPr>
          <p:cNvPr id="31748" name="Slide Number Placeholder 3"/>
          <p:cNvSpPr>
            <a:spLocks noGrp="1"/>
          </p:cNvSpPr>
          <p:nvPr>
            <p:ph type="sldNum" sz="quarter" idx="5"/>
          </p:nvPr>
        </p:nvSpPr>
        <p:spPr>
          <a:xfrm>
            <a:off x="3884613" y="8772668"/>
            <a:ext cx="2971800" cy="461804"/>
          </a:xfrm>
          <a:prstGeom prst="rect">
            <a:avLst/>
          </a:prstGeom>
          <a:noFill/>
        </p:spPr>
        <p:txBody>
          <a:bodyPr/>
          <a:lstStyle/>
          <a:p>
            <a:fld id="{57D8208C-D349-4B8D-A7E7-8AB8C80AE593}" type="slidenum">
              <a:rPr lang="en-US" smtClean="0">
                <a:latin typeface="Times New Roman" pitchFamily="18" charset="0"/>
              </a:rPr>
              <a:pPr/>
              <a:t>27</a:t>
            </a:fld>
            <a:endParaRPr lang="en-US" smtClean="0">
              <a:latin typeface="Times New Roman"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0775" y="692150"/>
            <a:ext cx="4616450" cy="3463925"/>
          </a:xfrm>
          <a:prstGeom prst="rect">
            <a:avLst/>
          </a:prstGeom>
          <a:noFill/>
          <a:ln w="12700">
            <a:solidFill>
              <a:prstClr val="black"/>
            </a:solidFill>
          </a:ln>
        </p:spPr>
      </p:sp>
      <p:sp>
        <p:nvSpPr>
          <p:cNvPr id="3" name="Notes Placeholder 2"/>
          <p:cNvSpPr>
            <a:spLocks noGrp="1"/>
          </p:cNvSpPr>
          <p:nvPr>
            <p:ph type="body" idx="1"/>
          </p:nvPr>
        </p:nvSpPr>
        <p:spPr>
          <a:xfrm>
            <a:off x="685800" y="4387850"/>
            <a:ext cx="5486400" cy="4156075"/>
          </a:xfrm>
          <a:prstGeom prst="rect">
            <a:avLst/>
          </a:prstGeom>
        </p:spPr>
        <p:txBody>
          <a:bodyPr>
            <a:normAutofit/>
          </a:bodyPr>
          <a:lstStyle/>
          <a:p>
            <a:r>
              <a:rPr lang="en-US" dirty="0" smtClean="0"/>
              <a:t>First director from the school house</a:t>
            </a:r>
            <a:r>
              <a:rPr lang="en-US" baseline="0" dirty="0" smtClean="0"/>
              <a:t> – saw things from different angles.  This is a good example of why it’s good to have new blood circulate through programs.  Was developing into quite a good program – but would be better.</a:t>
            </a:r>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xfrm>
            <a:off x="1120775" y="692150"/>
            <a:ext cx="4616450" cy="3463925"/>
          </a:xfrm>
          <a:prstGeom prst="rect">
            <a:avLst/>
          </a:prstGeom>
          <a:ln/>
        </p:spPr>
      </p:sp>
      <p:sp>
        <p:nvSpPr>
          <p:cNvPr id="32771" name="Notes Placeholder 2"/>
          <p:cNvSpPr>
            <a:spLocks noGrp="1"/>
          </p:cNvSpPr>
          <p:nvPr>
            <p:ph type="body" idx="1"/>
          </p:nvPr>
        </p:nvSpPr>
        <p:spPr>
          <a:xfrm>
            <a:off x="685800" y="4387136"/>
            <a:ext cx="5486400" cy="4156234"/>
          </a:xfrm>
          <a:prstGeom prst="rect">
            <a:avLst/>
          </a:prstGeom>
          <a:noFill/>
          <a:ln/>
        </p:spPr>
        <p:txBody>
          <a:bodyPr/>
          <a:lstStyle/>
          <a:p>
            <a:pPr eaLnBrk="1" hangingPunct="1"/>
            <a:r>
              <a:rPr lang="en-US" dirty="0" smtClean="0">
                <a:latin typeface="Times New Roman" pitchFamily="18" charset="0"/>
              </a:rPr>
              <a:t>Now you have 2 distinct programs – at the time, basically with the same requirements.  The APTA basically accepted what we did for Baylor as good enough for the residency.  </a:t>
            </a:r>
          </a:p>
        </p:txBody>
      </p:sp>
      <p:sp>
        <p:nvSpPr>
          <p:cNvPr id="32772" name="Slide Number Placeholder 3"/>
          <p:cNvSpPr>
            <a:spLocks noGrp="1"/>
          </p:cNvSpPr>
          <p:nvPr>
            <p:ph type="sldNum" sz="quarter" idx="5"/>
          </p:nvPr>
        </p:nvSpPr>
        <p:spPr>
          <a:xfrm>
            <a:off x="3884613" y="8772668"/>
            <a:ext cx="2971800" cy="461804"/>
          </a:xfrm>
          <a:prstGeom prst="rect">
            <a:avLst/>
          </a:prstGeom>
          <a:noFill/>
        </p:spPr>
        <p:txBody>
          <a:bodyPr/>
          <a:lstStyle/>
          <a:p>
            <a:fld id="{38771268-0D89-4DBE-B883-972E721F4B17}" type="slidenum">
              <a:rPr lang="en-US" smtClean="0">
                <a:latin typeface="Times New Roman" pitchFamily="18" charset="0"/>
              </a:rPr>
              <a:pPr/>
              <a:t>33</a:t>
            </a:fld>
            <a:endParaRPr lang="en-US" smtClean="0">
              <a:latin typeface="Times New Roman" pitchFamily="18"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Rot="1" noChangeAspect="1" noChangeArrowheads="1" noTextEdit="1"/>
          </p:cNvSpPr>
          <p:nvPr>
            <p:ph type="sldImg"/>
          </p:nvPr>
        </p:nvSpPr>
        <p:spPr bwMode="auto">
          <a:xfrm>
            <a:off x="1120775" y="692150"/>
            <a:ext cx="4616450" cy="3463925"/>
          </a:xfrm>
          <a:prstGeom prst="rect">
            <a:avLst/>
          </a:prstGeom>
          <a:noFill/>
          <a:ln>
            <a:solidFill>
              <a:srgbClr val="000000"/>
            </a:solidFill>
            <a:miter lim="800000"/>
            <a:headEnd/>
            <a:tailEnd/>
          </a:ln>
        </p:spPr>
      </p:sp>
      <p:sp>
        <p:nvSpPr>
          <p:cNvPr id="175107" name="Rectangle 3"/>
          <p:cNvSpPr>
            <a:spLocks noGrp="1" noChangeArrowheads="1"/>
          </p:cNvSpPr>
          <p:nvPr>
            <p:ph type="body" idx="1"/>
          </p:nvPr>
        </p:nvSpPr>
        <p:spPr bwMode="auto">
          <a:xfrm>
            <a:off x="685800" y="4387850"/>
            <a:ext cx="5486400" cy="4156075"/>
          </a:xfrm>
          <a:prstGeom prst="rect">
            <a:avLst/>
          </a:prstGeom>
          <a:noFill/>
          <a:ln>
            <a:miter lim="800000"/>
            <a:headEnd/>
            <a:tailEnd/>
          </a:ln>
        </p:spPr>
        <p:txBody>
          <a:bodyPr/>
          <a:lstStyle/>
          <a:p>
            <a:r>
              <a:rPr lang="en-US" dirty="0"/>
              <a:t>First year with 3 </a:t>
            </a:r>
            <a:r>
              <a:rPr lang="en-US" dirty="0" smtClean="0"/>
              <a:t>residents.  One of the most significant changes was the hiring of</a:t>
            </a:r>
            <a:r>
              <a:rPr lang="en-US" baseline="0" dirty="0" smtClean="0"/>
              <a:t> a civilian (reservist) PT (Pete </a:t>
            </a:r>
            <a:r>
              <a:rPr lang="en-US" baseline="0" dirty="0" err="1" smtClean="0"/>
              <a:t>Battapaglia</a:t>
            </a:r>
            <a:r>
              <a:rPr lang="en-US" baseline="0" dirty="0" smtClean="0"/>
              <a:t>) to the hospital clinic.  This freed up time to do more.  These few years enjoyed the best staffing for therapists and techs in the history of the residency.  The Director still had multiple responsibilities – therapists usually rotated.  </a:t>
            </a:r>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0775" y="692150"/>
            <a:ext cx="4616450" cy="3463925"/>
          </a:xfrm>
          <a:prstGeom prst="rect">
            <a:avLst/>
          </a:prstGeom>
          <a:noFill/>
          <a:ln w="12700">
            <a:solidFill>
              <a:prstClr val="black"/>
            </a:solidFill>
          </a:ln>
        </p:spPr>
      </p:sp>
      <p:sp>
        <p:nvSpPr>
          <p:cNvPr id="3" name="Notes Placeholder 2"/>
          <p:cNvSpPr>
            <a:spLocks noGrp="1"/>
          </p:cNvSpPr>
          <p:nvPr>
            <p:ph type="body" idx="1"/>
          </p:nvPr>
        </p:nvSpPr>
        <p:spPr>
          <a:xfrm>
            <a:off x="685800" y="4387850"/>
            <a:ext cx="5486400" cy="4156075"/>
          </a:xfrm>
          <a:prstGeom prst="rect">
            <a:avLst/>
          </a:prstGeom>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First year with 3 residents.  One of the most significant changes was the hiring of</a:t>
            </a:r>
            <a:r>
              <a:rPr lang="en-US" baseline="0" dirty="0" smtClean="0"/>
              <a:t> a civilian (reservist) PT (Pete </a:t>
            </a:r>
            <a:r>
              <a:rPr lang="en-US" baseline="0" dirty="0" err="1" smtClean="0"/>
              <a:t>Battapaglia</a:t>
            </a:r>
            <a:r>
              <a:rPr lang="en-US" baseline="0" dirty="0" smtClean="0"/>
              <a:t>) to the hospital clinic.  This freed up time to do more.  These few years enjoyed the best staffing for therapists and techs in the history of the residency.  The Director still had multiple responsibilities – therapists usually rotated.  </a:t>
            </a:r>
            <a:endParaRPr lang="en-US" dirty="0" smtClean="0"/>
          </a:p>
          <a:p>
            <a:r>
              <a:rPr lang="en-US" dirty="0" smtClean="0"/>
              <a:t>First year with 3 residents.  This</a:t>
            </a:r>
            <a:r>
              <a:rPr lang="en-US" baseline="0" dirty="0" smtClean="0"/>
              <a:t> was still a 1 year residency.  Biggest changes – research requirement ramped up, much less reading required.  More “research reading sharing” -</a:t>
            </a:r>
            <a:r>
              <a:rPr lang="en-US" sz="1200" dirty="0" smtClean="0"/>
              <a:t>Revised: While it was felt the curriculum had valuable information it was still too long and inefficient.  Residents (and instructors) had to read and re-read the same curriculum year after year.  As new information surfaced, the curriculum would either continue to expand or parts will be dropped that could contain important information. Less required reading assignments were given with the thought that much time would be required to create power point presentations. Part of the residents’ curriculum was to review “new” literature for that year and make the power point slides for the curriculum for the upcoming residents.  The thought was that would help the curriculum grow in a systematic way without loosing “old” important information. </a:t>
            </a:r>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0775" y="692150"/>
            <a:ext cx="4616450" cy="3463925"/>
          </a:xfrm>
          <a:prstGeom prst="rect">
            <a:avLst/>
          </a:prstGeom>
          <a:noFill/>
          <a:ln w="12700">
            <a:solidFill>
              <a:prstClr val="black"/>
            </a:solidFill>
          </a:ln>
        </p:spPr>
      </p:sp>
      <p:sp>
        <p:nvSpPr>
          <p:cNvPr id="3" name="Notes Placeholder 2"/>
          <p:cNvSpPr>
            <a:spLocks noGrp="1"/>
          </p:cNvSpPr>
          <p:nvPr>
            <p:ph type="body" idx="1"/>
          </p:nvPr>
        </p:nvSpPr>
        <p:spPr>
          <a:xfrm>
            <a:off x="685800" y="4387850"/>
            <a:ext cx="5486400" cy="4156075"/>
          </a:xfrm>
          <a:prstGeom prst="rect">
            <a:avLst/>
          </a:prstGeom>
        </p:spPr>
        <p:txBody>
          <a:bodyPr>
            <a:normAutofit fontScale="92500" lnSpcReduction="10000"/>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baseline="0" dirty="0" smtClean="0"/>
              <a:t> </a:t>
            </a:r>
            <a:r>
              <a:rPr lang="en-US" sz="1800" dirty="0" smtClean="0"/>
              <a:t>Essentially the same schedule was maintained.  The DPE trainers have historically been very cooperative and helpful to the residents.  Residents have continually reported the time spent with the trainers as a favorite and valuable learning experience.  Since the service they provide is largely voluntary, we are obviously not their first priority which leads to some frustration; however, the benefits we gain from them outweighs the few frustrations.  Basically, two classes per week (</a:t>
            </a:r>
            <a:r>
              <a:rPr lang="en-US" sz="1800" dirty="0" err="1" smtClean="0"/>
              <a:t>appr</a:t>
            </a:r>
            <a:r>
              <a:rPr lang="en-US" sz="1800" dirty="0" smtClean="0"/>
              <a:t>. 2 hours in duration) during the summer to prepare residents for acute injury management and one class (</a:t>
            </a:r>
            <a:r>
              <a:rPr lang="en-US" sz="1800" dirty="0" err="1" smtClean="0"/>
              <a:t>appr</a:t>
            </a:r>
            <a:r>
              <a:rPr lang="en-US" sz="1800" dirty="0" smtClean="0"/>
              <a:t>. 1 hour in duration) during the fall to cover additional athletic training topics works well.  They have a final exam just before Christmas break.  In the future, a more organized curriculum and class schedule will help.</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0775" y="692150"/>
            <a:ext cx="4616450" cy="3463925"/>
          </a:xfrm>
          <a:prstGeom prst="rect">
            <a:avLst/>
          </a:prstGeom>
          <a:noFill/>
          <a:ln w="12700">
            <a:solidFill>
              <a:prstClr val="black"/>
            </a:solidFill>
          </a:ln>
        </p:spPr>
      </p:sp>
      <p:sp>
        <p:nvSpPr>
          <p:cNvPr id="3" name="Notes Placeholder 2"/>
          <p:cNvSpPr>
            <a:spLocks noGrp="1"/>
          </p:cNvSpPr>
          <p:nvPr>
            <p:ph type="body" idx="1"/>
          </p:nvPr>
        </p:nvSpPr>
        <p:spPr>
          <a:xfrm>
            <a:off x="685800" y="4387850"/>
            <a:ext cx="5486400" cy="4156075"/>
          </a:xfrm>
          <a:prstGeom prst="rect">
            <a:avLst/>
          </a:prstGeom>
        </p:spPr>
        <p:txBody>
          <a:bodyPr>
            <a:normAutofit/>
          </a:bodyPr>
          <a:lstStyle/>
          <a:p>
            <a:r>
              <a:rPr lang="en-US" dirty="0" smtClean="0"/>
              <a:t>Rich in tradition</a:t>
            </a:r>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0775" y="692150"/>
            <a:ext cx="4616450" cy="3463925"/>
          </a:xfrm>
          <a:prstGeom prst="rect">
            <a:avLst/>
          </a:prstGeom>
          <a:noFill/>
          <a:ln w="12700">
            <a:solidFill>
              <a:prstClr val="black"/>
            </a:solidFill>
          </a:ln>
        </p:spPr>
      </p:sp>
      <p:sp>
        <p:nvSpPr>
          <p:cNvPr id="3" name="Notes Placeholder 2"/>
          <p:cNvSpPr>
            <a:spLocks noGrp="1"/>
          </p:cNvSpPr>
          <p:nvPr>
            <p:ph type="body" idx="1"/>
          </p:nvPr>
        </p:nvSpPr>
        <p:spPr>
          <a:xfrm>
            <a:off x="685800" y="4387850"/>
            <a:ext cx="5486400" cy="4156075"/>
          </a:xfrm>
          <a:prstGeom prst="rect">
            <a:avLst/>
          </a:prstGeom>
        </p:spPr>
        <p:txBody>
          <a:bodyPr>
            <a:normAutofit/>
          </a:bodyPr>
          <a:lstStyle/>
          <a:p>
            <a:r>
              <a:rPr lang="en-US" dirty="0" smtClean="0"/>
              <a:t>Transition year – essentially, Paul</a:t>
            </a:r>
            <a:r>
              <a:rPr lang="en-US" baseline="0" dirty="0" smtClean="0"/>
              <a:t> was here for just the last few months of the residency.  More tests, more research focus, etc. </a:t>
            </a:r>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0775" y="692150"/>
            <a:ext cx="4616450" cy="3463925"/>
          </a:xfrm>
          <a:prstGeom prst="rect">
            <a:avLst/>
          </a:prstGeom>
          <a:noFill/>
          <a:ln w="12700">
            <a:solidFill>
              <a:prstClr val="black"/>
            </a:solidFill>
          </a:ln>
        </p:spPr>
      </p:sp>
      <p:sp>
        <p:nvSpPr>
          <p:cNvPr id="3" name="Notes Placeholder 2"/>
          <p:cNvSpPr>
            <a:spLocks noGrp="1"/>
          </p:cNvSpPr>
          <p:nvPr>
            <p:ph type="body" idx="1"/>
          </p:nvPr>
        </p:nvSpPr>
        <p:spPr>
          <a:xfrm>
            <a:off x="685800" y="4387850"/>
            <a:ext cx="5486400" cy="4156075"/>
          </a:xfrm>
          <a:prstGeom prst="rect">
            <a:avLst/>
          </a:prstGeom>
        </p:spPr>
        <p:txBody>
          <a:bodyPr>
            <a:normAutofit/>
          </a:bodyPr>
          <a:lstStyle/>
          <a:p>
            <a:r>
              <a:rPr lang="en-US" dirty="0" smtClean="0"/>
              <a:t>Nice rivalry</a:t>
            </a:r>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xfrm>
            <a:off x="1120775" y="692150"/>
            <a:ext cx="4616450" cy="3463925"/>
          </a:xfrm>
          <a:prstGeom prst="rect">
            <a:avLst/>
          </a:prstGeom>
          <a:ln/>
        </p:spPr>
      </p:sp>
      <p:sp>
        <p:nvSpPr>
          <p:cNvPr id="32771" name="Notes Placeholder 2"/>
          <p:cNvSpPr>
            <a:spLocks noGrp="1"/>
          </p:cNvSpPr>
          <p:nvPr>
            <p:ph type="body" idx="1"/>
          </p:nvPr>
        </p:nvSpPr>
        <p:spPr>
          <a:xfrm>
            <a:off x="685800" y="4387136"/>
            <a:ext cx="5486400" cy="4156234"/>
          </a:xfrm>
          <a:prstGeom prst="rect">
            <a:avLst/>
          </a:prstGeom>
          <a:noFill/>
          <a:ln/>
        </p:spPr>
        <p:txBody>
          <a:bodyPr/>
          <a:lstStyle/>
          <a:p>
            <a:pPr eaLnBrk="1" hangingPunct="1"/>
            <a:endParaRPr lang="en-US" smtClean="0">
              <a:latin typeface="Times New Roman" pitchFamily="18" charset="0"/>
            </a:endParaRPr>
          </a:p>
        </p:txBody>
      </p:sp>
      <p:sp>
        <p:nvSpPr>
          <p:cNvPr id="32772" name="Slide Number Placeholder 3"/>
          <p:cNvSpPr>
            <a:spLocks noGrp="1"/>
          </p:cNvSpPr>
          <p:nvPr>
            <p:ph type="sldNum" sz="quarter" idx="5"/>
          </p:nvPr>
        </p:nvSpPr>
        <p:spPr>
          <a:xfrm>
            <a:off x="3884613" y="8772668"/>
            <a:ext cx="2971800" cy="461804"/>
          </a:xfrm>
          <a:prstGeom prst="rect">
            <a:avLst/>
          </a:prstGeom>
          <a:noFill/>
        </p:spPr>
        <p:txBody>
          <a:bodyPr/>
          <a:lstStyle/>
          <a:p>
            <a:fld id="{38771268-0D89-4DBE-B883-972E721F4B17}" type="slidenum">
              <a:rPr lang="en-US" smtClean="0">
                <a:latin typeface="Times New Roman" pitchFamily="18" charset="0"/>
              </a:rPr>
              <a:pPr/>
              <a:t>41</a:t>
            </a:fld>
            <a:endParaRPr lang="en-US" smtClean="0">
              <a:latin typeface="Times New Roman" pitchFamily="18"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0775" y="692150"/>
            <a:ext cx="4616450" cy="3463925"/>
          </a:xfrm>
          <a:prstGeom prst="rect">
            <a:avLst/>
          </a:prstGeom>
          <a:noFill/>
          <a:ln w="12700">
            <a:solidFill>
              <a:prstClr val="black"/>
            </a:solidFill>
          </a:ln>
        </p:spPr>
      </p:sp>
      <p:sp>
        <p:nvSpPr>
          <p:cNvPr id="3" name="Notes Placeholder 2"/>
          <p:cNvSpPr>
            <a:spLocks noGrp="1"/>
          </p:cNvSpPr>
          <p:nvPr>
            <p:ph type="body" idx="1"/>
          </p:nvPr>
        </p:nvSpPr>
        <p:spPr>
          <a:xfrm>
            <a:off x="685800" y="4387850"/>
            <a:ext cx="5486400" cy="4156075"/>
          </a:xfrm>
          <a:prstGeom prst="rect">
            <a:avLst/>
          </a:prstGeom>
        </p:spPr>
        <p:txBody>
          <a:bodyPr>
            <a:normAutofit/>
          </a:bodyPr>
          <a:lstStyle/>
          <a:p>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0775" y="692150"/>
            <a:ext cx="4616450" cy="3463925"/>
          </a:xfrm>
          <a:prstGeom prst="rect">
            <a:avLst/>
          </a:prstGeom>
          <a:noFill/>
          <a:ln w="12700">
            <a:solidFill>
              <a:prstClr val="black"/>
            </a:solidFill>
          </a:ln>
        </p:spPr>
      </p:sp>
      <p:sp>
        <p:nvSpPr>
          <p:cNvPr id="3" name="Notes Placeholder 2"/>
          <p:cNvSpPr>
            <a:spLocks noGrp="1"/>
          </p:cNvSpPr>
          <p:nvPr>
            <p:ph type="body" idx="1"/>
          </p:nvPr>
        </p:nvSpPr>
        <p:spPr>
          <a:xfrm>
            <a:off x="685800" y="4387850"/>
            <a:ext cx="5486400" cy="4156075"/>
          </a:xfrm>
          <a:prstGeom prst="rect">
            <a:avLst/>
          </a:prstGeom>
        </p:spPr>
        <p:txBody>
          <a:bodyPr>
            <a:normAutofit/>
          </a:bodyPr>
          <a:lstStyle/>
          <a:p>
            <a:r>
              <a:rPr lang="en-US" dirty="0" smtClean="0"/>
              <a:t>Paul also came from the school house so again brought</a:t>
            </a:r>
            <a:r>
              <a:rPr lang="en-US" baseline="0" dirty="0" smtClean="0"/>
              <a:t> a good amount of teaching experience with him.  </a:t>
            </a:r>
          </a:p>
          <a:p>
            <a:r>
              <a:rPr lang="en-US" baseline="0" dirty="0" smtClean="0"/>
              <a:t>Paul was left on an island in a sense to figure out things for himself – he had residency files and access to previous Directors, but without a former resident had to figure things out for himself in many instances.</a:t>
            </a:r>
          </a:p>
          <a:p>
            <a:r>
              <a:rPr lang="en-US" baseline="0" dirty="0" smtClean="0"/>
              <a:t>His staffing was poor – he got pulled in many directions just trying to hold the clinics together.  </a:t>
            </a:r>
          </a:p>
          <a:p>
            <a:r>
              <a:rPr lang="en-US" baseline="0" dirty="0" smtClean="0"/>
              <a:t>The APTA increased requirements – The whole chaos from moving clinics occurred during this time </a:t>
            </a:r>
            <a:r>
              <a:rPr lang="en-US" baseline="0" smtClean="0"/>
              <a:t>as well.  </a:t>
            </a:r>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xfrm>
            <a:off x="1120775" y="692150"/>
            <a:ext cx="4616450" cy="3463925"/>
          </a:xfrm>
          <a:prstGeom prst="rect">
            <a:avLst/>
          </a:prstGeom>
          <a:ln/>
        </p:spPr>
      </p:sp>
      <p:sp>
        <p:nvSpPr>
          <p:cNvPr id="32771" name="Notes Placeholder 2"/>
          <p:cNvSpPr>
            <a:spLocks noGrp="1"/>
          </p:cNvSpPr>
          <p:nvPr>
            <p:ph type="body" idx="1"/>
          </p:nvPr>
        </p:nvSpPr>
        <p:spPr>
          <a:xfrm>
            <a:off x="685800" y="4387136"/>
            <a:ext cx="5486400" cy="4156234"/>
          </a:xfrm>
          <a:prstGeom prst="rect">
            <a:avLst/>
          </a:prstGeom>
          <a:noFill/>
          <a:ln/>
        </p:spPr>
        <p:txBody>
          <a:bodyPr/>
          <a:lstStyle/>
          <a:p>
            <a:pPr eaLnBrk="1" hangingPunct="1"/>
            <a:endParaRPr lang="en-US" smtClean="0">
              <a:latin typeface="Times New Roman" pitchFamily="18" charset="0"/>
            </a:endParaRPr>
          </a:p>
        </p:txBody>
      </p:sp>
      <p:sp>
        <p:nvSpPr>
          <p:cNvPr id="32772" name="Slide Number Placeholder 3"/>
          <p:cNvSpPr>
            <a:spLocks noGrp="1"/>
          </p:cNvSpPr>
          <p:nvPr>
            <p:ph type="sldNum" sz="quarter" idx="5"/>
          </p:nvPr>
        </p:nvSpPr>
        <p:spPr>
          <a:xfrm>
            <a:off x="3884613" y="8772668"/>
            <a:ext cx="2971800" cy="461804"/>
          </a:xfrm>
          <a:prstGeom prst="rect">
            <a:avLst/>
          </a:prstGeom>
          <a:noFill/>
        </p:spPr>
        <p:txBody>
          <a:bodyPr/>
          <a:lstStyle/>
          <a:p>
            <a:fld id="{38771268-0D89-4DBE-B883-972E721F4B17}" type="slidenum">
              <a:rPr lang="en-US" smtClean="0">
                <a:latin typeface="Times New Roman" pitchFamily="18" charset="0"/>
              </a:rPr>
              <a:pPr/>
              <a:t>47</a:t>
            </a:fld>
            <a:endParaRPr lang="en-US" smtClean="0">
              <a:latin typeface="Times New Roman" pitchFamily="18"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xfrm>
            <a:off x="1120775" y="692150"/>
            <a:ext cx="4616450" cy="3463925"/>
          </a:xfrm>
          <a:prstGeom prst="rect">
            <a:avLst/>
          </a:prstGeom>
          <a:ln/>
        </p:spPr>
      </p:sp>
      <p:sp>
        <p:nvSpPr>
          <p:cNvPr id="32771" name="Notes Placeholder 2"/>
          <p:cNvSpPr>
            <a:spLocks noGrp="1"/>
          </p:cNvSpPr>
          <p:nvPr>
            <p:ph type="body" idx="1"/>
          </p:nvPr>
        </p:nvSpPr>
        <p:spPr>
          <a:xfrm>
            <a:off x="685800" y="4387136"/>
            <a:ext cx="5486400" cy="4156234"/>
          </a:xfrm>
          <a:prstGeom prst="rect">
            <a:avLst/>
          </a:prstGeom>
          <a:noFill/>
          <a:ln/>
        </p:spPr>
        <p:txBody>
          <a:bodyPr/>
          <a:lstStyle/>
          <a:p>
            <a:pPr eaLnBrk="1" hangingPunct="1"/>
            <a:endParaRPr lang="en-US" smtClean="0">
              <a:latin typeface="Times New Roman" pitchFamily="18" charset="0"/>
            </a:endParaRPr>
          </a:p>
        </p:txBody>
      </p:sp>
      <p:sp>
        <p:nvSpPr>
          <p:cNvPr id="32772" name="Slide Number Placeholder 3"/>
          <p:cNvSpPr>
            <a:spLocks noGrp="1"/>
          </p:cNvSpPr>
          <p:nvPr>
            <p:ph type="sldNum" sz="quarter" idx="5"/>
          </p:nvPr>
        </p:nvSpPr>
        <p:spPr>
          <a:xfrm>
            <a:off x="3884613" y="8772668"/>
            <a:ext cx="2971800" cy="461804"/>
          </a:xfrm>
          <a:prstGeom prst="rect">
            <a:avLst/>
          </a:prstGeom>
          <a:noFill/>
        </p:spPr>
        <p:txBody>
          <a:bodyPr/>
          <a:lstStyle/>
          <a:p>
            <a:fld id="{38771268-0D89-4DBE-B883-972E721F4B17}" type="slidenum">
              <a:rPr lang="en-US" smtClean="0">
                <a:latin typeface="Times New Roman" pitchFamily="18" charset="0"/>
              </a:rPr>
              <a:pPr/>
              <a:t>48</a:t>
            </a:fld>
            <a:endParaRPr lang="en-US" smtClean="0">
              <a:latin typeface="Times New Roman" pitchFamily="18"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0775" y="692150"/>
            <a:ext cx="4616450" cy="3463925"/>
          </a:xfrm>
          <a:prstGeom prst="rect">
            <a:avLst/>
          </a:prstGeom>
          <a:noFill/>
          <a:ln w="12700">
            <a:solidFill>
              <a:prstClr val="black"/>
            </a:solidFill>
          </a:ln>
        </p:spPr>
      </p:sp>
      <p:sp>
        <p:nvSpPr>
          <p:cNvPr id="3" name="Notes Placeholder 2"/>
          <p:cNvSpPr>
            <a:spLocks noGrp="1"/>
          </p:cNvSpPr>
          <p:nvPr>
            <p:ph type="body" idx="1"/>
          </p:nvPr>
        </p:nvSpPr>
        <p:spPr>
          <a:xfrm>
            <a:off x="685800" y="4387850"/>
            <a:ext cx="5486400" cy="4156075"/>
          </a:xfrm>
          <a:prstGeom prst="rect">
            <a:avLst/>
          </a:prstGeom>
        </p:spPr>
        <p:txBody>
          <a:bodyPr>
            <a:normAutofit/>
          </a:bodyPr>
          <a:lstStyle/>
          <a:p>
            <a:r>
              <a:rPr lang="en-US" dirty="0" smtClean="0"/>
              <a:t>First former</a:t>
            </a:r>
            <a:r>
              <a:rPr lang="en-US" baseline="0" dirty="0" smtClean="0"/>
              <a:t> resident as </a:t>
            </a:r>
            <a:r>
              <a:rPr lang="en-US" baseline="0" smtClean="0"/>
              <a:t>a Director.  </a:t>
            </a:r>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0775" y="692150"/>
            <a:ext cx="4616450" cy="3463925"/>
          </a:xfrm>
          <a:prstGeom prst="rect">
            <a:avLst/>
          </a:prstGeom>
          <a:noFill/>
          <a:ln w="12700">
            <a:solidFill>
              <a:prstClr val="black"/>
            </a:solidFill>
          </a:ln>
        </p:spPr>
      </p:sp>
      <p:sp>
        <p:nvSpPr>
          <p:cNvPr id="3" name="Notes Placeholder 2"/>
          <p:cNvSpPr>
            <a:spLocks noGrp="1"/>
          </p:cNvSpPr>
          <p:nvPr>
            <p:ph type="body" idx="1"/>
          </p:nvPr>
        </p:nvSpPr>
        <p:spPr>
          <a:xfrm>
            <a:off x="685800" y="4387850"/>
            <a:ext cx="5486400" cy="4156075"/>
          </a:xfrm>
          <a:prstGeom prst="rect">
            <a:avLst/>
          </a:prstGeom>
        </p:spPr>
        <p:txBody>
          <a:bodyPr>
            <a:normAutofit/>
          </a:bodyPr>
          <a:lstStyle/>
          <a:p>
            <a:r>
              <a:rPr lang="en-US" dirty="0" smtClean="0"/>
              <a:t>First former</a:t>
            </a:r>
            <a:r>
              <a:rPr lang="en-US" baseline="0" dirty="0" smtClean="0"/>
              <a:t> resident as a Director.  </a:t>
            </a:r>
          </a:p>
          <a:p>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0775" y="692150"/>
            <a:ext cx="4616450" cy="3463925"/>
          </a:xfrm>
          <a:prstGeom prst="rect">
            <a:avLst/>
          </a:prstGeom>
          <a:noFill/>
          <a:ln w="12700">
            <a:solidFill>
              <a:prstClr val="black"/>
            </a:solidFill>
          </a:ln>
        </p:spPr>
      </p:sp>
      <p:sp>
        <p:nvSpPr>
          <p:cNvPr id="3" name="Notes Placeholder 2"/>
          <p:cNvSpPr>
            <a:spLocks noGrp="1"/>
          </p:cNvSpPr>
          <p:nvPr>
            <p:ph type="body" idx="1"/>
          </p:nvPr>
        </p:nvSpPr>
        <p:spPr>
          <a:xfrm>
            <a:off x="685800" y="4387850"/>
            <a:ext cx="5486400" cy="4156075"/>
          </a:xfrm>
          <a:prstGeom prst="rect">
            <a:avLst/>
          </a:prstGeom>
        </p:spPr>
        <p:txBody>
          <a:bodyPr>
            <a:normAutofit/>
          </a:bodyPr>
          <a:lstStyle/>
          <a:p>
            <a:r>
              <a:rPr lang="en-US" dirty="0" smtClean="0"/>
              <a:t>First former</a:t>
            </a:r>
            <a:r>
              <a:rPr lang="en-US" baseline="0" dirty="0" smtClean="0"/>
              <a:t> resident as a Director.  </a:t>
            </a:r>
          </a:p>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0775" y="692150"/>
            <a:ext cx="4616450" cy="3463925"/>
          </a:xfrm>
          <a:prstGeom prst="rect">
            <a:avLst/>
          </a:prstGeom>
          <a:noFill/>
          <a:ln w="12700">
            <a:solidFill>
              <a:prstClr val="black"/>
            </a:solidFill>
          </a:ln>
        </p:spPr>
      </p:sp>
      <p:sp>
        <p:nvSpPr>
          <p:cNvPr id="3" name="Notes Placeholder 2"/>
          <p:cNvSpPr>
            <a:spLocks noGrp="1"/>
          </p:cNvSpPr>
          <p:nvPr>
            <p:ph type="body" idx="1"/>
          </p:nvPr>
        </p:nvSpPr>
        <p:spPr>
          <a:xfrm>
            <a:off x="685800" y="4387850"/>
            <a:ext cx="5486400" cy="4156075"/>
          </a:xfrm>
          <a:prstGeom prst="rect">
            <a:avLst/>
          </a:prstGeom>
        </p:spPr>
        <p:txBody>
          <a:bodyPr>
            <a:normAutofit/>
          </a:bodyPr>
          <a:lstStyle/>
          <a:p>
            <a:r>
              <a:rPr lang="en-US" dirty="0" smtClean="0"/>
              <a:t>Randy Green – gave this as part of a briefing to the AF</a:t>
            </a:r>
          </a:p>
          <a:p>
            <a:r>
              <a:rPr lang="en-US" dirty="0" smtClean="0"/>
              <a:t>Important to know the history</a:t>
            </a:r>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0775" y="692150"/>
            <a:ext cx="4616450" cy="3463925"/>
          </a:xfrm>
          <a:prstGeom prst="rect">
            <a:avLst/>
          </a:prstGeom>
          <a:noFill/>
          <a:ln w="12700">
            <a:solidFill>
              <a:prstClr val="black"/>
            </a:solidFill>
          </a:ln>
        </p:spPr>
      </p:sp>
      <p:sp>
        <p:nvSpPr>
          <p:cNvPr id="3" name="Notes Placeholder 2"/>
          <p:cNvSpPr>
            <a:spLocks noGrp="1"/>
          </p:cNvSpPr>
          <p:nvPr>
            <p:ph type="body" idx="1"/>
          </p:nvPr>
        </p:nvSpPr>
        <p:spPr>
          <a:xfrm>
            <a:off x="685800" y="4387850"/>
            <a:ext cx="5486400" cy="4156075"/>
          </a:xfrm>
          <a:prstGeom prst="rect">
            <a:avLst/>
          </a:prstGeom>
        </p:spPr>
        <p:txBody>
          <a:bodyPr>
            <a:normAutofit/>
          </a:bodyPr>
          <a:lstStyle/>
          <a:p>
            <a:r>
              <a:rPr lang="en-US" dirty="0" smtClean="0"/>
              <a:t>First former</a:t>
            </a:r>
            <a:r>
              <a:rPr lang="en-US" baseline="0" dirty="0" smtClean="0"/>
              <a:t> resident as a Director.  </a:t>
            </a:r>
            <a:r>
              <a:rPr lang="en-US" sz="1200" dirty="0" smtClean="0"/>
              <a:t>Staffing was mostly stable during this time.  Residents may have felt a little like guinea pigs at times –</a:t>
            </a:r>
            <a:r>
              <a:rPr lang="en-US" sz="1200" baseline="0" dirty="0" smtClean="0"/>
              <a:t> there were many instances we learned that some material should be required sooner, some tests may have been to complex, etc. – the result is a better program moving forward.  </a:t>
            </a:r>
            <a:r>
              <a:rPr lang="en-US" sz="1200" dirty="0" smtClean="0"/>
              <a:t> </a:t>
            </a:r>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xfrm>
            <a:off x="1120775" y="692150"/>
            <a:ext cx="4616450" cy="3463925"/>
          </a:xfrm>
          <a:prstGeom prst="rect">
            <a:avLst/>
          </a:prstGeom>
          <a:ln/>
        </p:spPr>
      </p:sp>
      <p:sp>
        <p:nvSpPr>
          <p:cNvPr id="33795" name="Notes Placeholder 2"/>
          <p:cNvSpPr>
            <a:spLocks noGrp="1"/>
          </p:cNvSpPr>
          <p:nvPr>
            <p:ph type="body" idx="1"/>
          </p:nvPr>
        </p:nvSpPr>
        <p:spPr>
          <a:xfrm>
            <a:off x="685800" y="4387136"/>
            <a:ext cx="5486400" cy="4156234"/>
          </a:xfrm>
          <a:prstGeom prst="rect">
            <a:avLst/>
          </a:prstGeom>
          <a:noFill/>
          <a:ln/>
        </p:spPr>
        <p:txBody>
          <a:bodyPr/>
          <a:lstStyle/>
          <a:p>
            <a:pPr eaLnBrk="1" hangingPunct="1"/>
            <a:r>
              <a:rPr lang="en-US" dirty="0" smtClean="0">
                <a:latin typeface="Times New Roman" pitchFamily="18" charset="0"/>
              </a:rPr>
              <a:t>Projects and publications</a:t>
            </a:r>
          </a:p>
        </p:txBody>
      </p:sp>
      <p:sp>
        <p:nvSpPr>
          <p:cNvPr id="33796" name="Slide Number Placeholder 3"/>
          <p:cNvSpPr>
            <a:spLocks noGrp="1"/>
          </p:cNvSpPr>
          <p:nvPr>
            <p:ph type="sldNum" sz="quarter" idx="5"/>
          </p:nvPr>
        </p:nvSpPr>
        <p:spPr>
          <a:xfrm>
            <a:off x="3884613" y="8772668"/>
            <a:ext cx="2971800" cy="461804"/>
          </a:xfrm>
          <a:prstGeom prst="rect">
            <a:avLst/>
          </a:prstGeom>
          <a:noFill/>
        </p:spPr>
        <p:txBody>
          <a:bodyPr/>
          <a:lstStyle/>
          <a:p>
            <a:fld id="{01E6F2C0-EB0D-45D0-B8FC-3494E738F5C2}" type="slidenum">
              <a:rPr lang="en-US" smtClean="0">
                <a:latin typeface="Times New Roman" pitchFamily="18" charset="0"/>
              </a:rPr>
              <a:pPr/>
              <a:t>53</a:t>
            </a:fld>
            <a:endParaRPr lang="en-US" smtClean="0">
              <a:latin typeface="Times New Roman" pitchFamily="18"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xfrm>
            <a:off x="1120775" y="692150"/>
            <a:ext cx="4616450" cy="3463925"/>
          </a:xfrm>
          <a:prstGeom prst="rect">
            <a:avLst/>
          </a:prstGeom>
          <a:ln/>
        </p:spPr>
      </p:sp>
      <p:sp>
        <p:nvSpPr>
          <p:cNvPr id="34819" name="Notes Placeholder 2"/>
          <p:cNvSpPr>
            <a:spLocks noGrp="1"/>
          </p:cNvSpPr>
          <p:nvPr>
            <p:ph type="body" idx="1"/>
          </p:nvPr>
        </p:nvSpPr>
        <p:spPr>
          <a:xfrm>
            <a:off x="685800" y="4387136"/>
            <a:ext cx="5486400" cy="4156234"/>
          </a:xfrm>
          <a:prstGeom prst="rect">
            <a:avLst/>
          </a:prstGeom>
          <a:noFill/>
          <a:ln/>
        </p:spPr>
        <p:txBody>
          <a:bodyPr/>
          <a:lstStyle/>
          <a:p>
            <a:endParaRPr lang="en-US" smtClean="0">
              <a:latin typeface="Times New Roman" pitchFamily="18" charset="0"/>
            </a:endParaRPr>
          </a:p>
        </p:txBody>
      </p:sp>
      <p:sp>
        <p:nvSpPr>
          <p:cNvPr id="34820" name="Slide Number Placeholder 3"/>
          <p:cNvSpPr>
            <a:spLocks noGrp="1"/>
          </p:cNvSpPr>
          <p:nvPr>
            <p:ph type="sldNum" sz="quarter" idx="5"/>
          </p:nvPr>
        </p:nvSpPr>
        <p:spPr>
          <a:xfrm>
            <a:off x="3884613" y="8772668"/>
            <a:ext cx="2971800" cy="461804"/>
          </a:xfrm>
          <a:prstGeom prst="rect">
            <a:avLst/>
          </a:prstGeom>
          <a:noFill/>
        </p:spPr>
        <p:txBody>
          <a:bodyPr/>
          <a:lstStyle/>
          <a:p>
            <a:fld id="{B3360DE2-CE22-423C-A035-E82AFF146239}" type="slidenum">
              <a:rPr lang="en-US" smtClean="0">
                <a:latin typeface="Times New Roman" pitchFamily="18" charset="0"/>
              </a:rPr>
              <a:pPr/>
              <a:t>54</a:t>
            </a:fld>
            <a:endParaRPr lang="en-US" smtClean="0">
              <a:latin typeface="Times New Roman" pitchFamily="18"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xfrm>
            <a:off x="1120775" y="692150"/>
            <a:ext cx="4616450" cy="3463925"/>
          </a:xfrm>
          <a:prstGeom prst="rect">
            <a:avLst/>
          </a:prstGeom>
          <a:ln/>
        </p:spPr>
      </p:sp>
      <p:sp>
        <p:nvSpPr>
          <p:cNvPr id="35843" name="Notes Placeholder 2"/>
          <p:cNvSpPr>
            <a:spLocks noGrp="1"/>
          </p:cNvSpPr>
          <p:nvPr>
            <p:ph type="body" idx="1"/>
          </p:nvPr>
        </p:nvSpPr>
        <p:spPr>
          <a:xfrm>
            <a:off x="685800" y="4387136"/>
            <a:ext cx="5486400" cy="4156234"/>
          </a:xfrm>
          <a:prstGeom prst="rect">
            <a:avLst/>
          </a:prstGeom>
          <a:noFill/>
          <a:ln/>
        </p:spPr>
        <p:txBody>
          <a:bodyPr/>
          <a:lstStyle/>
          <a:p>
            <a:pPr eaLnBrk="1" hangingPunct="1"/>
            <a:r>
              <a:rPr lang="en-US" dirty="0" smtClean="0">
                <a:latin typeface="Times New Roman" pitchFamily="18" charset="0"/>
              </a:rPr>
              <a:t>Green</a:t>
            </a:r>
            <a:r>
              <a:rPr lang="en-US" baseline="0" dirty="0" smtClean="0">
                <a:latin typeface="Times New Roman" pitchFamily="18" charset="0"/>
              </a:rPr>
              <a:t> – projects at west point that were published –</a:t>
            </a:r>
          </a:p>
          <a:p>
            <a:pPr eaLnBrk="1" hangingPunct="1"/>
            <a:r>
              <a:rPr lang="en-US" baseline="0" dirty="0" smtClean="0">
                <a:latin typeface="Times New Roman" pitchFamily="18" charset="0"/>
              </a:rPr>
              <a:t>Yellow – projects from residents after they left West Point</a:t>
            </a:r>
            <a:endParaRPr lang="en-US" dirty="0" smtClean="0">
              <a:latin typeface="Times New Roman" pitchFamily="18" charset="0"/>
            </a:endParaRPr>
          </a:p>
        </p:txBody>
      </p:sp>
      <p:sp>
        <p:nvSpPr>
          <p:cNvPr id="35844" name="Slide Number Placeholder 3"/>
          <p:cNvSpPr>
            <a:spLocks noGrp="1"/>
          </p:cNvSpPr>
          <p:nvPr>
            <p:ph type="sldNum" sz="quarter" idx="5"/>
          </p:nvPr>
        </p:nvSpPr>
        <p:spPr>
          <a:xfrm>
            <a:off x="3884613" y="8772668"/>
            <a:ext cx="2971800" cy="461804"/>
          </a:xfrm>
          <a:prstGeom prst="rect">
            <a:avLst/>
          </a:prstGeom>
          <a:noFill/>
        </p:spPr>
        <p:txBody>
          <a:bodyPr/>
          <a:lstStyle/>
          <a:p>
            <a:fld id="{D64F56A9-75BA-46C8-AADB-7334BC21F202}" type="slidenum">
              <a:rPr lang="en-US" smtClean="0">
                <a:latin typeface="Times New Roman" pitchFamily="18" charset="0"/>
              </a:rPr>
              <a:pPr/>
              <a:t>55</a:t>
            </a:fld>
            <a:endParaRPr lang="en-US" smtClean="0">
              <a:latin typeface="Times New Roman" pitchFamily="18"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0775" y="692150"/>
            <a:ext cx="4616450" cy="3463925"/>
          </a:xfrm>
          <a:prstGeom prst="rect">
            <a:avLst/>
          </a:prstGeom>
          <a:noFill/>
          <a:ln w="12700">
            <a:solidFill>
              <a:prstClr val="black"/>
            </a:solidFill>
          </a:ln>
        </p:spPr>
      </p:sp>
      <p:sp>
        <p:nvSpPr>
          <p:cNvPr id="3" name="Notes Placeholder 2"/>
          <p:cNvSpPr>
            <a:spLocks noGrp="1"/>
          </p:cNvSpPr>
          <p:nvPr>
            <p:ph type="body" idx="1"/>
          </p:nvPr>
        </p:nvSpPr>
        <p:spPr>
          <a:xfrm>
            <a:off x="685800" y="4387850"/>
            <a:ext cx="5486400" cy="4156075"/>
          </a:xfrm>
          <a:prstGeom prst="rect">
            <a:avLst/>
          </a:prstGeom>
        </p:spPr>
        <p:txBody>
          <a:bodyPr>
            <a:normAutofit/>
          </a:bodyPr>
          <a:lstStyle/>
          <a:p>
            <a:r>
              <a:rPr lang="en-US" dirty="0" smtClean="0"/>
              <a:t>Some of the things you may see.  </a:t>
            </a:r>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0775" y="692150"/>
            <a:ext cx="4616450" cy="3463925"/>
          </a:xfrm>
          <a:prstGeom prst="rect">
            <a:avLst/>
          </a:prstGeom>
          <a:noFill/>
          <a:ln w="12700">
            <a:solidFill>
              <a:prstClr val="black"/>
            </a:solidFill>
          </a:ln>
        </p:spPr>
      </p:sp>
      <p:sp>
        <p:nvSpPr>
          <p:cNvPr id="3" name="Notes Placeholder 2"/>
          <p:cNvSpPr>
            <a:spLocks noGrp="1"/>
          </p:cNvSpPr>
          <p:nvPr>
            <p:ph type="body" idx="1"/>
          </p:nvPr>
        </p:nvSpPr>
        <p:spPr>
          <a:xfrm>
            <a:off x="685800" y="4387850"/>
            <a:ext cx="5486400" cy="4156075"/>
          </a:xfrm>
          <a:prstGeom prst="rect">
            <a:avLst/>
          </a:prstGeom>
        </p:spPr>
        <p:txBody>
          <a:bodyPr>
            <a:normAutofit/>
          </a:bodyPr>
          <a:lstStyle/>
          <a:p>
            <a:r>
              <a:rPr lang="en-US" dirty="0" smtClean="0"/>
              <a:t>First with 5 residents.</a:t>
            </a:r>
            <a:r>
              <a:rPr lang="en-US" baseline="0" dirty="0" smtClean="0"/>
              <a:t>  </a:t>
            </a:r>
          </a:p>
          <a:p>
            <a:r>
              <a:rPr lang="en-US" baseline="0" dirty="0" smtClean="0"/>
              <a:t>Fellowship plus residency.  May become directors or staff for future residencies.  </a:t>
            </a:r>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0775" y="692150"/>
            <a:ext cx="4616450" cy="3463925"/>
          </a:xfrm>
          <a:prstGeom prst="rect">
            <a:avLst/>
          </a:prstGeom>
          <a:noFill/>
          <a:ln w="12700">
            <a:solidFill>
              <a:prstClr val="black"/>
            </a:solidFill>
          </a:ln>
        </p:spPr>
      </p:sp>
      <p:sp>
        <p:nvSpPr>
          <p:cNvPr id="3" name="Notes Placeholder 2"/>
          <p:cNvSpPr>
            <a:spLocks noGrp="1"/>
          </p:cNvSpPr>
          <p:nvPr>
            <p:ph type="body" idx="1"/>
          </p:nvPr>
        </p:nvSpPr>
        <p:spPr>
          <a:xfrm>
            <a:off x="685800" y="4387850"/>
            <a:ext cx="5486400" cy="4156075"/>
          </a:xfrm>
          <a:prstGeom prst="rect">
            <a:avLst/>
          </a:prstGeom>
        </p:spPr>
        <p:txBody>
          <a:bodyPr>
            <a:normAutofit/>
          </a:bodyPr>
          <a:lstStyle/>
          <a:p>
            <a:r>
              <a:rPr lang="en-US" dirty="0" smtClean="0"/>
              <a:t>First former</a:t>
            </a:r>
            <a:r>
              <a:rPr lang="en-US" baseline="0" dirty="0" smtClean="0"/>
              <a:t> resident as a Director.  </a:t>
            </a:r>
          </a:p>
          <a:p>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026"/>
          <p:cNvSpPr>
            <a:spLocks noGrp="1" noRot="1" noChangeAspect="1" noChangeArrowheads="1" noTextEdit="1"/>
          </p:cNvSpPr>
          <p:nvPr>
            <p:ph type="sldImg"/>
          </p:nvPr>
        </p:nvSpPr>
        <p:spPr bwMode="auto">
          <a:xfrm>
            <a:off x="1092200" y="685800"/>
            <a:ext cx="4673600" cy="3505200"/>
          </a:xfrm>
          <a:prstGeom prst="rect">
            <a:avLst/>
          </a:prstGeom>
          <a:noFill/>
          <a:ln>
            <a:solidFill>
              <a:srgbClr val="000000"/>
            </a:solidFill>
            <a:miter lim="800000"/>
            <a:headEnd/>
            <a:tailEnd/>
          </a:ln>
        </p:spPr>
      </p:sp>
      <p:sp>
        <p:nvSpPr>
          <p:cNvPr id="12291" name="Rectangle 1027"/>
          <p:cNvSpPr>
            <a:spLocks noGrp="1" noChangeArrowheads="1"/>
          </p:cNvSpPr>
          <p:nvPr>
            <p:ph type="body" idx="1"/>
          </p:nvPr>
        </p:nvSpPr>
        <p:spPr bwMode="auto">
          <a:xfrm>
            <a:off x="914400" y="4419600"/>
            <a:ext cx="5029200" cy="4114800"/>
          </a:xfrm>
          <a:prstGeom prst="rect">
            <a:avLst/>
          </a:prstGeom>
          <a:noFill/>
          <a:ln w="12700">
            <a:miter lim="800000"/>
            <a:headEnd type="none" w="sm" len="sm"/>
            <a:tailEnd type="none" w="sm" len="sm"/>
          </a:ln>
        </p:spPr>
        <p:txBody>
          <a:bodyPr/>
          <a:lstStyle/>
          <a:p>
            <a:r>
              <a:rPr lang="en-US" dirty="0" smtClean="0"/>
              <a:t>Note – 3</a:t>
            </a:r>
            <a:r>
              <a:rPr lang="en-US" baseline="30000" dirty="0" smtClean="0"/>
              <a:t>rd</a:t>
            </a:r>
            <a:r>
              <a:rPr lang="en-US" dirty="0" smtClean="0"/>
              <a:t> semester course – but you can have the imaging</a:t>
            </a:r>
            <a:r>
              <a:rPr lang="en-US" baseline="0" dirty="0" smtClean="0"/>
              <a:t> case completed as soon as you find an interesting case.  If another comes available we will still want </a:t>
            </a:r>
            <a:r>
              <a:rPr lang="en-US" baseline="0" smtClean="0"/>
              <a:t>to write it up.  </a:t>
            </a:r>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0775" y="692150"/>
            <a:ext cx="4616450" cy="3463925"/>
          </a:xfrm>
          <a:prstGeom prst="rect">
            <a:avLst/>
          </a:prstGeom>
          <a:noFill/>
          <a:ln w="12700">
            <a:solidFill>
              <a:prstClr val="black"/>
            </a:solidFill>
          </a:ln>
        </p:spPr>
      </p:sp>
      <p:sp>
        <p:nvSpPr>
          <p:cNvPr id="3" name="Notes Placeholder 2"/>
          <p:cNvSpPr>
            <a:spLocks noGrp="1"/>
          </p:cNvSpPr>
          <p:nvPr>
            <p:ph type="body" idx="1"/>
          </p:nvPr>
        </p:nvSpPr>
        <p:spPr>
          <a:xfrm>
            <a:off x="685800" y="4387850"/>
            <a:ext cx="5486400" cy="4156075"/>
          </a:xfrm>
          <a:prstGeom prst="rect">
            <a:avLst/>
          </a:prstGeom>
        </p:spPr>
        <p:txBody>
          <a:bodyPr>
            <a:normAutofit/>
          </a:bodyPr>
          <a:lstStyle/>
          <a:p>
            <a:r>
              <a:rPr lang="en-US" dirty="0" smtClean="0"/>
              <a:t>First with 5 residents.</a:t>
            </a:r>
            <a:r>
              <a:rPr lang="en-US" baseline="0" dirty="0" smtClean="0"/>
              <a:t>  </a:t>
            </a:r>
          </a:p>
          <a:p>
            <a:r>
              <a:rPr lang="en-US" baseline="0" dirty="0" smtClean="0"/>
              <a:t>Fellowship plus residency.  May become directors or staff for future residencies.  </a:t>
            </a: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0775" y="692150"/>
            <a:ext cx="4616450" cy="3463925"/>
          </a:xfrm>
          <a:prstGeom prst="rect">
            <a:avLst/>
          </a:prstGeom>
        </p:spPr>
      </p:sp>
      <p:sp>
        <p:nvSpPr>
          <p:cNvPr id="3" name="Notes Placeholder 2"/>
          <p:cNvSpPr>
            <a:spLocks noGrp="1"/>
          </p:cNvSpPr>
          <p:nvPr>
            <p:ph type="body" idx="1"/>
          </p:nvPr>
        </p:nvSpPr>
        <p:spPr>
          <a:xfrm>
            <a:off x="685800" y="4387136"/>
            <a:ext cx="5486400" cy="4156234"/>
          </a:xfrm>
          <a:prstGeom prst="rect">
            <a:avLst/>
          </a:prstGeom>
        </p:spPr>
        <p:txBody>
          <a:bodyPr>
            <a:normAutofit/>
          </a:bodyPr>
          <a:lstStyle/>
          <a:p>
            <a:r>
              <a:rPr lang="en-US" dirty="0" smtClean="0"/>
              <a:t>Prior to 1994ish – PT</a:t>
            </a:r>
            <a:r>
              <a:rPr lang="en-US" baseline="0" dirty="0" smtClean="0"/>
              <a:t> had a little space in </a:t>
            </a:r>
            <a:r>
              <a:rPr lang="en-US" baseline="0" dirty="0" err="1" smtClean="0"/>
              <a:t>Malogne</a:t>
            </a:r>
            <a:r>
              <a:rPr lang="en-US" baseline="0" dirty="0" smtClean="0"/>
              <a:t> (Cadet health clinic)</a:t>
            </a:r>
            <a:endParaRPr lang="en-US" dirty="0"/>
          </a:p>
        </p:txBody>
      </p:sp>
      <p:sp>
        <p:nvSpPr>
          <p:cNvPr id="4" name="Slide Number Placeholder 3"/>
          <p:cNvSpPr>
            <a:spLocks noGrp="1"/>
          </p:cNvSpPr>
          <p:nvPr>
            <p:ph type="sldNum" sz="quarter" idx="10"/>
          </p:nvPr>
        </p:nvSpPr>
        <p:spPr>
          <a:xfrm>
            <a:off x="3884613" y="8772668"/>
            <a:ext cx="2971800" cy="461804"/>
          </a:xfrm>
          <a:prstGeom prst="rect">
            <a:avLst/>
          </a:prstGeom>
        </p:spPr>
        <p:txBody>
          <a:bodyPr/>
          <a:lstStyle/>
          <a:p>
            <a:pPr>
              <a:defRPr/>
            </a:pPr>
            <a:fld id="{0A8B1C88-CFBC-46F9-90AA-7E4B5CC14CCC}" type="slidenum">
              <a:rPr lang="en-US" smtClean="0"/>
              <a:pPr>
                <a:defRPr/>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0775" y="692150"/>
            <a:ext cx="4616450" cy="3463925"/>
          </a:xfrm>
          <a:prstGeom prst="rect">
            <a:avLst/>
          </a:prstGeom>
          <a:noFill/>
          <a:ln w="12700">
            <a:solidFill>
              <a:prstClr val="black"/>
            </a:solidFill>
          </a:ln>
        </p:spPr>
      </p:sp>
      <p:sp>
        <p:nvSpPr>
          <p:cNvPr id="3" name="Notes Placeholder 2"/>
          <p:cNvSpPr>
            <a:spLocks noGrp="1"/>
          </p:cNvSpPr>
          <p:nvPr>
            <p:ph type="body" idx="1"/>
          </p:nvPr>
        </p:nvSpPr>
        <p:spPr>
          <a:xfrm>
            <a:off x="685800" y="4387850"/>
            <a:ext cx="5486400" cy="4156075"/>
          </a:xfrm>
          <a:prstGeom prst="rect">
            <a:avLst/>
          </a:prstGeom>
        </p:spPr>
        <p:txBody>
          <a:bodyPr>
            <a:normAutofit/>
          </a:bodyPr>
          <a:lstStyle/>
          <a:p>
            <a:r>
              <a:rPr lang="en-US" dirty="0" smtClean="0"/>
              <a:t>Sneaky</a:t>
            </a:r>
            <a:r>
              <a:rPr lang="en-US" baseline="0" dirty="0" smtClean="0"/>
              <a:t> – get us in the gym, they would have to deal with us for renovation (great move by Chuck </a:t>
            </a:r>
            <a:r>
              <a:rPr lang="en-US" baseline="0" dirty="0" err="1" smtClean="0"/>
              <a:t>Scoville</a:t>
            </a:r>
            <a:r>
              <a:rPr lang="en-US" baseline="0" dirty="0" smtClean="0"/>
              <a:t>)</a:t>
            </a: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0775" y="692150"/>
            <a:ext cx="4616450" cy="3463925"/>
          </a:xfrm>
          <a:prstGeom prst="rect">
            <a:avLst/>
          </a:prstGeom>
          <a:noFill/>
          <a:ln w="12700">
            <a:solidFill>
              <a:prstClr val="black"/>
            </a:solidFill>
          </a:ln>
        </p:spPr>
      </p:sp>
      <p:sp>
        <p:nvSpPr>
          <p:cNvPr id="3" name="Notes Placeholder 2"/>
          <p:cNvSpPr>
            <a:spLocks noGrp="1"/>
          </p:cNvSpPr>
          <p:nvPr>
            <p:ph type="body" idx="1"/>
          </p:nvPr>
        </p:nvSpPr>
        <p:spPr>
          <a:xfrm>
            <a:off x="685800" y="4387850"/>
            <a:ext cx="5486400" cy="4156075"/>
          </a:xfrm>
          <a:prstGeom prst="rect">
            <a:avLst/>
          </a:prstGeom>
        </p:spPr>
        <p:txBody>
          <a:bodyPr>
            <a:normAutofit/>
          </a:bodyPr>
          <a:lstStyle/>
          <a:p>
            <a:r>
              <a:rPr lang="en-US" dirty="0" smtClean="0"/>
              <a:t>3</a:t>
            </a:r>
            <a:r>
              <a:rPr lang="en-US" baseline="0" dirty="0" smtClean="0"/>
              <a:t> phase renovation project keeping the historical presence – </a:t>
            </a:r>
          </a:p>
          <a:p>
            <a:r>
              <a:rPr lang="en-US" baseline="0" dirty="0" smtClean="0"/>
              <a:t>Use to be a maze to go to </a:t>
            </a:r>
            <a:r>
              <a:rPr lang="en-US" baseline="0" dirty="0" err="1" smtClean="0"/>
              <a:t>rball</a:t>
            </a:r>
            <a:r>
              <a:rPr lang="en-US" baseline="0" dirty="0" smtClean="0"/>
              <a:t>, gymnastics, stairs warped, small doors, very unique.</a:t>
            </a: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0775" y="692150"/>
            <a:ext cx="4616450" cy="3463925"/>
          </a:xfrm>
          <a:prstGeom prst="rect">
            <a:avLst/>
          </a:prstGeom>
          <a:noFill/>
          <a:ln w="12700">
            <a:solidFill>
              <a:prstClr val="black"/>
            </a:solidFill>
          </a:ln>
        </p:spPr>
      </p:sp>
      <p:sp>
        <p:nvSpPr>
          <p:cNvPr id="3" name="Notes Placeholder 2"/>
          <p:cNvSpPr>
            <a:spLocks noGrp="1"/>
          </p:cNvSpPr>
          <p:nvPr>
            <p:ph type="body" idx="1"/>
          </p:nvPr>
        </p:nvSpPr>
        <p:spPr>
          <a:xfrm>
            <a:off x="685800" y="4387850"/>
            <a:ext cx="5486400" cy="4156075"/>
          </a:xfrm>
          <a:prstGeom prst="rect">
            <a:avLst/>
          </a:prstGeom>
        </p:spPr>
        <p:txBody>
          <a:bodyPr>
            <a:normAutofit/>
          </a:bodyPr>
          <a:lstStyle/>
          <a:p>
            <a:r>
              <a:rPr lang="en-US" dirty="0" smtClean="0"/>
              <a:t>All buildings torn down – now with our own</a:t>
            </a:r>
            <a:r>
              <a:rPr lang="en-US" baseline="0" dirty="0" smtClean="0"/>
              <a:t> clinic.  </a:t>
            </a: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0775" y="692150"/>
            <a:ext cx="4616450" cy="3463925"/>
          </a:xfrm>
          <a:prstGeom prst="rect">
            <a:avLst/>
          </a:prstGeom>
          <a:noFill/>
          <a:ln w="12700">
            <a:solidFill>
              <a:prstClr val="black"/>
            </a:solidFill>
          </a:ln>
        </p:spPr>
      </p:sp>
      <p:sp>
        <p:nvSpPr>
          <p:cNvPr id="3" name="Notes Placeholder 2"/>
          <p:cNvSpPr>
            <a:spLocks noGrp="1"/>
          </p:cNvSpPr>
          <p:nvPr>
            <p:ph type="body" idx="1"/>
          </p:nvPr>
        </p:nvSpPr>
        <p:spPr>
          <a:xfrm>
            <a:off x="685800" y="4387850"/>
            <a:ext cx="5486400" cy="4156075"/>
          </a:xfrm>
          <a:prstGeom prst="rect">
            <a:avLst/>
          </a:prstGeom>
        </p:spPr>
        <p:txBody>
          <a:bodyPr>
            <a:normAutofit/>
          </a:bodyPr>
          <a:lstStyle/>
          <a:p>
            <a:r>
              <a:rPr lang="en-US" dirty="0" smtClean="0"/>
              <a:t>Here’s the new building seen</a:t>
            </a:r>
            <a:r>
              <a:rPr lang="en-US" baseline="0" dirty="0" smtClean="0"/>
              <a:t> over the old one.</a:t>
            </a: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sz="quarter"/>
          </p:nvPr>
        </p:nvSpPr>
        <p:spPr>
          <a:xfrm>
            <a:off x="685800" y="2057400"/>
            <a:ext cx="7772400" cy="1143000"/>
          </a:xfrm>
        </p:spPr>
        <p:txBody>
          <a:bodyPr/>
          <a:lstStyle>
            <a:lvl1pPr>
              <a:defRPr/>
            </a:lvl1pPr>
          </a:lstStyle>
          <a:p>
            <a:r>
              <a:rPr lang="en-US"/>
              <a:t>Click to edit Master title style</a:t>
            </a:r>
          </a:p>
        </p:txBody>
      </p:sp>
      <p:sp>
        <p:nvSpPr>
          <p:cNvPr id="3075" name="Rectangle 3"/>
          <p:cNvSpPr>
            <a:spLocks noGrp="1" noChangeArrowheads="1"/>
          </p:cNvSpPr>
          <p:nvPr>
            <p:ph type="subTitle" sz="quarter" idx="1"/>
          </p:nvPr>
        </p:nvSpPr>
        <p:spPr>
          <a:xfrm>
            <a:off x="1371600" y="4114800"/>
            <a:ext cx="6400800" cy="1752600"/>
          </a:xfrm>
        </p:spPr>
        <p:txBody>
          <a:bodyPr/>
          <a:lstStyle>
            <a:lvl1pPr marL="0" indent="0" algn="ctr">
              <a:buFont typeface="Wingdings" pitchFamily="2" charset="2"/>
              <a:buNone/>
              <a:defRPr/>
            </a:lvl1pPr>
          </a:lstStyle>
          <a:p>
            <a:r>
              <a:rPr lang="en-US"/>
              <a:t>Click to edit Master subtitle style</a:t>
            </a:r>
          </a:p>
        </p:txBody>
      </p:sp>
      <p:sp>
        <p:nvSpPr>
          <p:cNvPr id="3076" name="Rectangle 4"/>
          <p:cNvSpPr>
            <a:spLocks noGrp="1" noChangeArrowheads="1"/>
          </p:cNvSpPr>
          <p:nvPr>
            <p:ph type="dt" sz="quarter" idx="2"/>
          </p:nvPr>
        </p:nvSpPr>
        <p:spPr/>
        <p:txBody>
          <a:bodyPr/>
          <a:lstStyle>
            <a:lvl1pPr>
              <a:defRPr/>
            </a:lvl1pPr>
          </a:lstStyle>
          <a:p>
            <a:endParaRPr lang="en-US"/>
          </a:p>
        </p:txBody>
      </p:sp>
      <p:sp>
        <p:nvSpPr>
          <p:cNvPr id="3077" name="Rectangle 5"/>
          <p:cNvSpPr>
            <a:spLocks noGrp="1" noChangeArrowheads="1"/>
          </p:cNvSpPr>
          <p:nvPr>
            <p:ph type="ftr" sz="quarter" idx="3"/>
          </p:nvPr>
        </p:nvSpPr>
        <p:spPr/>
        <p:txBody>
          <a:bodyPr/>
          <a:lstStyle>
            <a:lvl1pPr>
              <a:defRPr/>
            </a:lvl1pPr>
          </a:lstStyle>
          <a:p>
            <a:endParaRPr lang="en-US"/>
          </a:p>
        </p:txBody>
      </p:sp>
      <p:sp>
        <p:nvSpPr>
          <p:cNvPr id="3078" name="Rectangle 6"/>
          <p:cNvSpPr>
            <a:spLocks noGrp="1" noChangeArrowheads="1"/>
          </p:cNvSpPr>
          <p:nvPr>
            <p:ph type="sldNum" sz="quarter" idx="4"/>
          </p:nvPr>
        </p:nvSpPr>
        <p:spPr/>
        <p:txBody>
          <a:bodyPr/>
          <a:lstStyle>
            <a:lvl1pPr>
              <a:defRPr/>
            </a:lvl1pPr>
          </a:lstStyle>
          <a:p>
            <a:fld id="{F8E6D7D4-1139-4255-B71A-D2C50E9751E5}" type="slidenum">
              <a:rPr lang="en-US"/>
              <a:pPr/>
              <a:t>‹#›</a:t>
            </a:fld>
            <a:endParaRPr lang="en-US"/>
          </a:p>
        </p:txBody>
      </p:sp>
      <p:grpSp>
        <p:nvGrpSpPr>
          <p:cNvPr id="3081" name="Group 9"/>
          <p:cNvGrpSpPr>
            <a:grpSpLocks/>
          </p:cNvGrpSpPr>
          <p:nvPr/>
        </p:nvGrpSpPr>
        <p:grpSpPr bwMode="auto">
          <a:xfrm>
            <a:off x="4763" y="3276600"/>
            <a:ext cx="9137650" cy="152400"/>
            <a:chOff x="3" y="2064"/>
            <a:chExt cx="5756" cy="96"/>
          </a:xfrm>
        </p:grpSpPr>
        <p:sp>
          <p:nvSpPr>
            <p:cNvPr id="3079" name="Rectangle 7"/>
            <p:cNvSpPr>
              <a:spLocks noChangeArrowheads="1"/>
            </p:cNvSpPr>
            <p:nvPr/>
          </p:nvSpPr>
          <p:spPr bwMode="ltGray">
            <a:xfrm>
              <a:off x="3" y="2064"/>
              <a:ext cx="5756" cy="47"/>
            </a:xfrm>
            <a:prstGeom prst="rect">
              <a:avLst/>
            </a:prstGeom>
            <a:gradFill rotWithShape="0">
              <a:gsLst>
                <a:gs pos="0">
                  <a:schemeClr val="bg2"/>
                </a:gs>
                <a:gs pos="50000">
                  <a:schemeClr val="tx2"/>
                </a:gs>
                <a:gs pos="100000">
                  <a:schemeClr val="bg2"/>
                </a:gs>
              </a:gsLst>
              <a:lin ang="0" scaled="1"/>
            </a:gradFill>
            <a:ln w="9525">
              <a:noFill/>
              <a:miter lim="800000"/>
              <a:headEnd/>
              <a:tailEnd/>
            </a:ln>
            <a:effectLst/>
          </p:spPr>
          <p:txBody>
            <a:bodyPr wrap="none" anchor="ctr"/>
            <a:lstStyle/>
            <a:p>
              <a:endParaRPr lang="en-US"/>
            </a:p>
          </p:txBody>
        </p:sp>
        <p:sp>
          <p:nvSpPr>
            <p:cNvPr id="3080" name="Rectangle 8"/>
            <p:cNvSpPr>
              <a:spLocks noChangeArrowheads="1"/>
            </p:cNvSpPr>
            <p:nvPr/>
          </p:nvSpPr>
          <p:spPr bwMode="ltGray">
            <a:xfrm>
              <a:off x="3" y="2136"/>
              <a:ext cx="5756" cy="24"/>
            </a:xfrm>
            <a:prstGeom prst="rect">
              <a:avLst/>
            </a:prstGeom>
            <a:gradFill rotWithShape="0">
              <a:gsLst>
                <a:gs pos="0">
                  <a:schemeClr val="bg2"/>
                </a:gs>
                <a:gs pos="50000">
                  <a:schemeClr val="folHlink"/>
                </a:gs>
                <a:gs pos="100000">
                  <a:schemeClr val="bg2"/>
                </a:gs>
              </a:gsLst>
              <a:lin ang="0" scaled="1"/>
            </a:gradFill>
            <a:ln w="9525">
              <a:noFill/>
              <a:miter lim="800000"/>
              <a:headEnd/>
              <a:tailEnd/>
            </a:ln>
            <a:effectLst/>
          </p:spPr>
          <p:txBody>
            <a:bodyPr wrap="none" anchor="ctr"/>
            <a:lstStyle/>
            <a:p>
              <a:endParaRPr lang="en-US"/>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4E893FD-5253-404A-80A3-2DAF61E7DFD5}"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228600"/>
            <a:ext cx="20193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28600"/>
            <a:ext cx="59055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B58F542-ABEF-4828-ACFB-79CD4FDFD993}"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33400" y="6858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724400" y="685800"/>
            <a:ext cx="4038600" cy="4525963"/>
          </a:xfrm>
        </p:spPr>
        <p:txBody>
          <a:bodyPr/>
          <a:lstStyle/>
          <a:p>
            <a:pPr lvl="0"/>
            <a:endParaRPr lang="en-US" noProof="0" smtClean="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F7C8EC7-3F1A-445F-A034-FE5A1EE583DE}"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39E940A-6EEE-4762-B99B-102434A8DBC6}"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752600"/>
            <a:ext cx="3962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0" y="1752600"/>
            <a:ext cx="3962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135D950-D97A-42BA-BBBD-6414B1EC3A5F}"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CA39920D-C222-4D50-9D35-5527D8A6B088}"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11E14912-F608-4646-96A4-59969B5601BA}"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B93AB097-F49E-4307-B4BB-76CE375B2D2C}"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56054B2-C361-473A-94FE-95018DA3145A}"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A655B4B-0E6D-4152-A51D-8A169178543E}"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vmlDrawing" Target="../drawings/vmlDrawing1.vml"/><Relationship Id="rId15" Type="http://schemas.openxmlformats.org/officeDocument/2006/relationships/oleObject" Target="../embeddings/oleObject1.bin"/><Relationship Id="rId16" Type="http://schemas.openxmlformats.org/officeDocument/2006/relationships/image" Target="../media/image1.png"/><Relationship Id="rId17"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tint val="0"/>
                <a:invGamma/>
              </a:schemeClr>
            </a:gs>
          </a:gsLst>
          <a:lin ang="5400000" scaled="1"/>
        </a:gra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1588" y="1447800"/>
            <a:ext cx="9142412" cy="74613"/>
          </a:xfrm>
          <a:prstGeom prst="rect">
            <a:avLst/>
          </a:prstGeom>
          <a:gradFill rotWithShape="0">
            <a:gsLst>
              <a:gs pos="0">
                <a:schemeClr val="bg2"/>
              </a:gs>
              <a:gs pos="50000">
                <a:schemeClr val="tx2"/>
              </a:gs>
              <a:gs pos="100000">
                <a:schemeClr val="bg2"/>
              </a:gs>
            </a:gsLst>
            <a:lin ang="0" scaled="1"/>
          </a:gradFill>
          <a:ln w="9525">
            <a:noFill/>
            <a:miter lim="800000"/>
            <a:headEnd/>
            <a:tailEnd/>
          </a:ln>
          <a:effectLst/>
        </p:spPr>
        <p:txBody>
          <a:bodyPr wrap="none" anchor="ctr"/>
          <a:lstStyle/>
          <a:p>
            <a:endParaRPr lang="en-US"/>
          </a:p>
        </p:txBody>
      </p:sp>
      <p:sp>
        <p:nvSpPr>
          <p:cNvPr id="1027" name="Rectangle 3"/>
          <p:cNvSpPr>
            <a:spLocks noChangeArrowheads="1"/>
          </p:cNvSpPr>
          <p:nvPr/>
        </p:nvSpPr>
        <p:spPr bwMode="ltGray">
          <a:xfrm>
            <a:off x="1588" y="1562100"/>
            <a:ext cx="9142412" cy="38100"/>
          </a:xfrm>
          <a:prstGeom prst="rect">
            <a:avLst/>
          </a:prstGeom>
          <a:gradFill rotWithShape="0">
            <a:gsLst>
              <a:gs pos="0">
                <a:schemeClr val="bg2"/>
              </a:gs>
              <a:gs pos="50000">
                <a:schemeClr val="folHlink"/>
              </a:gs>
              <a:gs pos="100000">
                <a:schemeClr val="bg2"/>
              </a:gs>
            </a:gsLst>
            <a:lin ang="0" scaled="1"/>
          </a:gradFill>
          <a:ln w="9525">
            <a:solidFill>
              <a:schemeClr val="tx2"/>
            </a:solidFill>
            <a:miter lim="800000"/>
            <a:headEnd/>
            <a:tailEnd/>
          </a:ln>
          <a:effectLst/>
        </p:spPr>
        <p:txBody>
          <a:bodyPr wrap="none" anchor="ctr"/>
          <a:lstStyle/>
          <a:p>
            <a:endParaRPr lang="en-US"/>
          </a:p>
        </p:txBody>
      </p:sp>
      <p:sp>
        <p:nvSpPr>
          <p:cNvPr id="1029" name="Rectangle 5"/>
          <p:cNvSpPr>
            <a:spLocks noGrp="1" noChangeArrowheads="1"/>
          </p:cNvSpPr>
          <p:nvPr>
            <p:ph type="title"/>
          </p:nvPr>
        </p:nvSpPr>
        <p:spPr bwMode="auto">
          <a:xfrm>
            <a:off x="1219200" y="228600"/>
            <a:ext cx="7239000" cy="11430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p>
            <a:pPr lvl="0"/>
            <a:r>
              <a:rPr lang="en-US" smtClean="0"/>
              <a:t>Click to edit Master title style</a:t>
            </a:r>
          </a:p>
        </p:txBody>
      </p:sp>
      <p:sp>
        <p:nvSpPr>
          <p:cNvPr id="1030" name="Rectangle 6"/>
          <p:cNvSpPr>
            <a:spLocks noGrp="1" noChangeArrowheads="1"/>
          </p:cNvSpPr>
          <p:nvPr>
            <p:ph type="body" idx="1"/>
          </p:nvPr>
        </p:nvSpPr>
        <p:spPr bwMode="auto">
          <a:xfrm>
            <a:off x="609600" y="1752600"/>
            <a:ext cx="807720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1" name="Rectangle 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lvl1pPr>
          </a:lstStyle>
          <a:p>
            <a:endParaRPr lang="en-US"/>
          </a:p>
        </p:txBody>
      </p:sp>
      <p:sp>
        <p:nvSpPr>
          <p:cNvPr id="1032"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lvl1pPr>
          </a:lstStyle>
          <a:p>
            <a:endParaRPr lang="en-US"/>
          </a:p>
        </p:txBody>
      </p:sp>
      <p:sp>
        <p:nvSpPr>
          <p:cNvPr id="1033" name="Rectangle 9"/>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lvl1pPr>
          </a:lstStyle>
          <a:p>
            <a:fld id="{041E56FC-C1BF-4D93-A432-2568E1D06AD0}" type="slidenum">
              <a:rPr lang="en-US"/>
              <a:pPr/>
              <a:t>‹#›</a:t>
            </a:fld>
            <a:endParaRPr lang="en-US"/>
          </a:p>
        </p:txBody>
      </p:sp>
      <p:graphicFrame>
        <p:nvGraphicFramePr>
          <p:cNvPr id="1039" name="Object 15"/>
          <p:cNvGraphicFramePr>
            <a:graphicFrameLocks noChangeAspect="1"/>
          </p:cNvGraphicFramePr>
          <p:nvPr/>
        </p:nvGraphicFramePr>
        <p:xfrm>
          <a:off x="152400" y="228600"/>
          <a:ext cx="971550" cy="1022350"/>
        </p:xfrm>
        <a:graphic>
          <a:graphicData uri="http://schemas.openxmlformats.org/presentationml/2006/ole">
            <mc:AlternateContent xmlns:mc="http://schemas.openxmlformats.org/markup-compatibility/2006">
              <mc:Choice xmlns:v="urn:schemas-microsoft-com:vml" Requires="v">
                <p:oleObj spid="_x0000_s1044" name="Photo Editor Photo" r:id="rId15" imgW="4686706" imgH="4572396" progId="">
                  <p:embed/>
                </p:oleObj>
              </mc:Choice>
              <mc:Fallback>
                <p:oleObj name="Photo Editor Photo" r:id="rId15" imgW="4686706" imgH="4572396" progId="">
                  <p:embed/>
                  <p:pic>
                    <p:nvPicPr>
                      <p:cNvPr id="0" name="Picture 1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2400" y="228600"/>
                        <a:ext cx="971550" cy="1022350"/>
                      </a:xfrm>
                      <a:prstGeom prst="rect">
                        <a:avLst/>
                      </a:prstGeom>
                      <a:noFill/>
                      <a:ln>
                        <a:noFill/>
                      </a:ln>
                      <a:effectLst/>
                      <a:extLst>
                        <a:ext uri="{909E8E84-426E-40dd-AFC4-6F175D3DCCD1}">
                          <a14:hiddenFill xmlns:a14="http://schemas.microsoft.com/office/drawing/2010/main">
                            <a:solidFill>
                              <a:srgbClr val="D60093"/>
                            </a:solidFill>
                          </a14:hiddenFill>
                        </a:ext>
                        <a:ext uri="{91240B29-F687-4f45-9708-019B960494DF}">
                          <a14:hiddenLine xmlns:a14="http://schemas.microsoft.com/office/drawing/2010/main" w="12700">
                            <a:solidFill>
                              <a:srgbClr val="333399"/>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000000"/>
                              </a:outerShdw>
                            </a:effectLst>
                          </a14:hiddenEffects>
                        </a:ext>
                      </a:extLst>
                    </p:spPr>
                  </p:pic>
                </p:oleObj>
              </mc:Fallback>
            </mc:AlternateContent>
          </a:graphicData>
        </a:graphic>
      </p:graphicFrame>
      <p:sp>
        <p:nvSpPr>
          <p:cNvPr id="1040" name="Text Box 16"/>
          <p:cNvSpPr txBox="1">
            <a:spLocks noChangeArrowheads="1"/>
          </p:cNvSpPr>
          <p:nvPr userDrawn="1"/>
        </p:nvSpPr>
        <p:spPr bwMode="auto">
          <a:xfrm>
            <a:off x="4540250" y="6546850"/>
            <a:ext cx="4576763" cy="304800"/>
          </a:xfrm>
          <a:prstGeom prst="rect">
            <a:avLst/>
          </a:prstGeom>
          <a:noFill/>
          <a:ln w="9525">
            <a:noFill/>
            <a:miter lim="800000"/>
            <a:headEnd/>
            <a:tailEnd/>
          </a:ln>
          <a:effectLst/>
        </p:spPr>
        <p:txBody>
          <a:bodyPr wrap="none">
            <a:spAutoFit/>
          </a:bodyPr>
          <a:lstStyle/>
          <a:p>
            <a:pPr eaLnBrk="1" hangingPunct="1"/>
            <a:r>
              <a:rPr lang="en-US" sz="1400" b="1" i="1">
                <a:solidFill>
                  <a:schemeClr val="folHlink"/>
                </a:solidFill>
              </a:rPr>
              <a:t>USMA Sports Medicine-Physical Therapy Residency</a:t>
            </a:r>
          </a:p>
        </p:txBody>
      </p:sp>
      <p:pic>
        <p:nvPicPr>
          <p:cNvPr id="1041" name="Picture 17" descr="black knight"/>
          <p:cNvPicPr>
            <a:picLocks noChangeAspect="1" noChangeArrowheads="1"/>
          </p:cNvPicPr>
          <p:nvPr userDrawn="1"/>
        </p:nvPicPr>
        <p:blipFill>
          <a:blip r:embed="rId17" cstate="print"/>
          <a:srcRect/>
          <a:stretch>
            <a:fillRect/>
          </a:stretch>
        </p:blipFill>
        <p:spPr bwMode="auto">
          <a:xfrm>
            <a:off x="7924800" y="304800"/>
            <a:ext cx="1069975" cy="977900"/>
          </a:xfrm>
          <a:prstGeom prst="rect">
            <a:avLst/>
          </a:prstGeom>
          <a:noFill/>
          <a:ln w="9525">
            <a:noFill/>
            <a:miter lim="800000"/>
            <a:headEnd/>
            <a:tailEnd/>
          </a:ln>
          <a:effec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3600" b="1">
          <a:solidFill>
            <a:schemeClr val="tx2"/>
          </a:solidFill>
          <a:latin typeface="+mj-lt"/>
          <a:ea typeface="+mj-ea"/>
          <a:cs typeface="+mj-cs"/>
        </a:defRPr>
      </a:lvl1pPr>
      <a:lvl2pPr algn="ctr" rtl="0" eaLnBrk="0" fontAlgn="base" hangingPunct="0">
        <a:spcBef>
          <a:spcPct val="0"/>
        </a:spcBef>
        <a:spcAft>
          <a:spcPct val="0"/>
        </a:spcAft>
        <a:defRPr sz="3600" b="1">
          <a:solidFill>
            <a:schemeClr val="tx2"/>
          </a:solidFill>
          <a:latin typeface="Times New Roman" pitchFamily="18" charset="0"/>
        </a:defRPr>
      </a:lvl2pPr>
      <a:lvl3pPr algn="ctr" rtl="0" eaLnBrk="0" fontAlgn="base" hangingPunct="0">
        <a:spcBef>
          <a:spcPct val="0"/>
        </a:spcBef>
        <a:spcAft>
          <a:spcPct val="0"/>
        </a:spcAft>
        <a:defRPr sz="3600" b="1">
          <a:solidFill>
            <a:schemeClr val="tx2"/>
          </a:solidFill>
          <a:latin typeface="Times New Roman" pitchFamily="18" charset="0"/>
        </a:defRPr>
      </a:lvl3pPr>
      <a:lvl4pPr algn="ctr" rtl="0" eaLnBrk="0" fontAlgn="base" hangingPunct="0">
        <a:spcBef>
          <a:spcPct val="0"/>
        </a:spcBef>
        <a:spcAft>
          <a:spcPct val="0"/>
        </a:spcAft>
        <a:defRPr sz="3600" b="1">
          <a:solidFill>
            <a:schemeClr val="tx2"/>
          </a:solidFill>
          <a:latin typeface="Times New Roman" pitchFamily="18" charset="0"/>
        </a:defRPr>
      </a:lvl4pPr>
      <a:lvl5pPr algn="ctr" rtl="0" eaLnBrk="0" fontAlgn="base" hangingPunct="0">
        <a:spcBef>
          <a:spcPct val="0"/>
        </a:spcBef>
        <a:spcAft>
          <a:spcPct val="0"/>
        </a:spcAft>
        <a:defRPr sz="3600" b="1">
          <a:solidFill>
            <a:schemeClr val="tx2"/>
          </a:solidFill>
          <a:latin typeface="Times New Roman" pitchFamily="18" charset="0"/>
        </a:defRPr>
      </a:lvl5pPr>
      <a:lvl6pPr marL="457200" algn="ctr" rtl="0" eaLnBrk="0" fontAlgn="base" hangingPunct="0">
        <a:spcBef>
          <a:spcPct val="0"/>
        </a:spcBef>
        <a:spcAft>
          <a:spcPct val="0"/>
        </a:spcAft>
        <a:defRPr sz="3600" b="1">
          <a:solidFill>
            <a:schemeClr val="tx2"/>
          </a:solidFill>
          <a:latin typeface="Times New Roman" pitchFamily="18" charset="0"/>
        </a:defRPr>
      </a:lvl6pPr>
      <a:lvl7pPr marL="914400" algn="ctr" rtl="0" eaLnBrk="0" fontAlgn="base" hangingPunct="0">
        <a:spcBef>
          <a:spcPct val="0"/>
        </a:spcBef>
        <a:spcAft>
          <a:spcPct val="0"/>
        </a:spcAft>
        <a:defRPr sz="3600" b="1">
          <a:solidFill>
            <a:schemeClr val="tx2"/>
          </a:solidFill>
          <a:latin typeface="Times New Roman" pitchFamily="18" charset="0"/>
        </a:defRPr>
      </a:lvl7pPr>
      <a:lvl8pPr marL="1371600" algn="ctr" rtl="0" eaLnBrk="0" fontAlgn="base" hangingPunct="0">
        <a:spcBef>
          <a:spcPct val="0"/>
        </a:spcBef>
        <a:spcAft>
          <a:spcPct val="0"/>
        </a:spcAft>
        <a:defRPr sz="3600" b="1">
          <a:solidFill>
            <a:schemeClr val="tx2"/>
          </a:solidFill>
          <a:latin typeface="Times New Roman" pitchFamily="18" charset="0"/>
        </a:defRPr>
      </a:lvl8pPr>
      <a:lvl9pPr marL="1828800" algn="ctr" rtl="0" eaLnBrk="0" fontAlgn="base" hangingPunct="0">
        <a:spcBef>
          <a:spcPct val="0"/>
        </a:spcBef>
        <a:spcAft>
          <a:spcPct val="0"/>
        </a:spcAft>
        <a:defRPr sz="3600" b="1">
          <a:solidFill>
            <a:schemeClr val="tx2"/>
          </a:solidFill>
          <a:latin typeface="Times New Roman" pitchFamily="18" charset="0"/>
        </a:defRPr>
      </a:lvl9pPr>
    </p:titleStyle>
    <p:bodyStyle>
      <a:lvl1pPr marL="342900" indent="-342900" algn="l" rtl="0" eaLnBrk="0" fontAlgn="base" hangingPunct="0">
        <a:spcBef>
          <a:spcPct val="40000"/>
        </a:spcBef>
        <a:spcAft>
          <a:spcPct val="0"/>
        </a:spcAft>
        <a:buClr>
          <a:schemeClr val="tx2"/>
        </a:buClr>
        <a:buSzPct val="65000"/>
        <a:buFont typeface="Wingdings" pitchFamily="2" charset="2"/>
        <a:buChar char="v"/>
        <a:defRPr sz="2800" b="1">
          <a:solidFill>
            <a:srgbClr val="604E00"/>
          </a:solidFill>
          <a:latin typeface="+mn-lt"/>
          <a:ea typeface="+mn-ea"/>
          <a:cs typeface="+mn-cs"/>
        </a:defRPr>
      </a:lvl1pPr>
      <a:lvl2pPr marL="742950" indent="-285750" algn="l" rtl="0" eaLnBrk="0" fontAlgn="base" hangingPunct="0">
        <a:spcBef>
          <a:spcPct val="40000"/>
        </a:spcBef>
        <a:spcAft>
          <a:spcPct val="0"/>
        </a:spcAft>
        <a:buClr>
          <a:schemeClr val="tx2"/>
        </a:buClr>
        <a:buSzPct val="60000"/>
        <a:buFont typeface="Wingdings" pitchFamily="2" charset="2"/>
        <a:buChar char="u"/>
        <a:defRPr sz="2400" b="1">
          <a:solidFill>
            <a:srgbClr val="604E00"/>
          </a:solidFill>
          <a:latin typeface="+mn-lt"/>
        </a:defRPr>
      </a:lvl2pPr>
      <a:lvl3pPr marL="1143000" indent="-228600" algn="l" rtl="0" eaLnBrk="0" fontAlgn="base" hangingPunct="0">
        <a:spcBef>
          <a:spcPct val="40000"/>
        </a:spcBef>
        <a:spcAft>
          <a:spcPct val="0"/>
        </a:spcAft>
        <a:buClr>
          <a:schemeClr val="tx2"/>
        </a:buClr>
        <a:buSzPct val="60000"/>
        <a:buFont typeface="Wingdings" pitchFamily="2" charset="2"/>
        <a:buChar char="v"/>
        <a:defRPr sz="2400" b="1">
          <a:solidFill>
            <a:srgbClr val="604E00"/>
          </a:solidFill>
          <a:latin typeface="+mn-lt"/>
        </a:defRPr>
      </a:lvl3pPr>
      <a:lvl4pPr marL="1600200" indent="-228600" algn="l" rtl="0" eaLnBrk="0" fontAlgn="base" hangingPunct="0">
        <a:spcBef>
          <a:spcPct val="40000"/>
        </a:spcBef>
        <a:spcAft>
          <a:spcPct val="0"/>
        </a:spcAft>
        <a:buClr>
          <a:schemeClr val="tx2"/>
        </a:buClr>
        <a:buSzPct val="65000"/>
        <a:buFont typeface="Monotype Sorts" pitchFamily="2" charset="2"/>
        <a:buChar char="l"/>
        <a:defRPr sz="2400" b="1">
          <a:solidFill>
            <a:srgbClr val="604E00"/>
          </a:solidFill>
          <a:latin typeface="+mn-lt"/>
        </a:defRPr>
      </a:lvl4pPr>
      <a:lvl5pPr marL="2057400" indent="-228600" algn="l" rtl="0" eaLnBrk="0" fontAlgn="base" hangingPunct="0">
        <a:spcBef>
          <a:spcPct val="40000"/>
        </a:spcBef>
        <a:spcAft>
          <a:spcPct val="0"/>
        </a:spcAft>
        <a:buClr>
          <a:schemeClr val="folHlink"/>
        </a:buClr>
        <a:buSzPct val="80000"/>
        <a:buFont typeface="Monotype Sorts" pitchFamily="2" charset="2"/>
        <a:buChar char="n"/>
        <a:defRPr sz="2400" b="1">
          <a:solidFill>
            <a:srgbClr val="604E00"/>
          </a:solidFill>
          <a:latin typeface="+mn-lt"/>
        </a:defRPr>
      </a:lvl5pPr>
      <a:lvl6pPr marL="2514600" indent="-228600" algn="l" rtl="0" eaLnBrk="0" fontAlgn="base" hangingPunct="0">
        <a:spcBef>
          <a:spcPct val="40000"/>
        </a:spcBef>
        <a:spcAft>
          <a:spcPct val="0"/>
        </a:spcAft>
        <a:buClr>
          <a:schemeClr val="folHlink"/>
        </a:buClr>
        <a:buSzPct val="80000"/>
        <a:buFont typeface="Monotype Sorts" pitchFamily="2" charset="2"/>
        <a:buChar char="n"/>
        <a:defRPr sz="2400" b="1">
          <a:solidFill>
            <a:srgbClr val="604E00"/>
          </a:solidFill>
          <a:latin typeface="+mn-lt"/>
        </a:defRPr>
      </a:lvl6pPr>
      <a:lvl7pPr marL="2971800" indent="-228600" algn="l" rtl="0" eaLnBrk="0" fontAlgn="base" hangingPunct="0">
        <a:spcBef>
          <a:spcPct val="40000"/>
        </a:spcBef>
        <a:spcAft>
          <a:spcPct val="0"/>
        </a:spcAft>
        <a:buClr>
          <a:schemeClr val="folHlink"/>
        </a:buClr>
        <a:buSzPct val="80000"/>
        <a:buFont typeface="Monotype Sorts" pitchFamily="2" charset="2"/>
        <a:buChar char="n"/>
        <a:defRPr sz="2400" b="1">
          <a:solidFill>
            <a:srgbClr val="604E00"/>
          </a:solidFill>
          <a:latin typeface="+mn-lt"/>
        </a:defRPr>
      </a:lvl7pPr>
      <a:lvl8pPr marL="3429000" indent="-228600" algn="l" rtl="0" eaLnBrk="0" fontAlgn="base" hangingPunct="0">
        <a:spcBef>
          <a:spcPct val="40000"/>
        </a:spcBef>
        <a:spcAft>
          <a:spcPct val="0"/>
        </a:spcAft>
        <a:buClr>
          <a:schemeClr val="folHlink"/>
        </a:buClr>
        <a:buSzPct val="80000"/>
        <a:buFont typeface="Monotype Sorts" pitchFamily="2" charset="2"/>
        <a:buChar char="n"/>
        <a:defRPr sz="2400" b="1">
          <a:solidFill>
            <a:srgbClr val="604E00"/>
          </a:solidFill>
          <a:latin typeface="+mn-lt"/>
        </a:defRPr>
      </a:lvl8pPr>
      <a:lvl9pPr marL="3886200" indent="-228600" algn="l" rtl="0" eaLnBrk="0" fontAlgn="base" hangingPunct="0">
        <a:spcBef>
          <a:spcPct val="40000"/>
        </a:spcBef>
        <a:spcAft>
          <a:spcPct val="0"/>
        </a:spcAft>
        <a:buClr>
          <a:schemeClr val="folHlink"/>
        </a:buClr>
        <a:buSzPct val="80000"/>
        <a:buFont typeface="Monotype Sorts" pitchFamily="2" charset="2"/>
        <a:buChar char="n"/>
        <a:defRPr sz="2400" b="1">
          <a:solidFill>
            <a:srgbClr val="604E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wmf"/><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1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1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1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11.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6.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11.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2.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7.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24.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image" Target="../media/image11.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6.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 Id="rId3" Type="http://schemas.openxmlformats.org/officeDocument/2006/relationships/image" Target="../media/image11.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 Id="rId3" Type="http://schemas.openxmlformats.org/officeDocument/2006/relationships/image" Target="../media/image11.jpeg"/></Relationships>
</file>

<file path=ppt/slides/_rels/slide49.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5" Type="http://schemas.openxmlformats.org/officeDocument/2006/relationships/image" Target="../media/image30.jpeg"/><Relationship Id="rId6" Type="http://schemas.openxmlformats.org/officeDocument/2006/relationships/image" Target="../media/image31.jpe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oleObject" Target="../embeddings/oleObject2.bin"/><Relationship Id="rId5" Type="http://schemas.openxmlformats.org/officeDocument/2006/relationships/image" Target="../media/image8.png"/><Relationship Id="rId1" Type="http://schemas.openxmlformats.org/officeDocument/2006/relationships/vmlDrawing" Target="../drawings/vmlDrawing2.vml"/><Relationship Id="rId2"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2.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1.xml"/><Relationship Id="rId3" Type="http://schemas.openxmlformats.org/officeDocument/2006/relationships/image" Target="../media/image11.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3.xml"/><Relationship Id="rId3" Type="http://schemas.openxmlformats.org/officeDocument/2006/relationships/image" Target="../media/image11.jpeg"/></Relationships>
</file>

<file path=ppt/slides/_rels/slide56.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5" Type="http://schemas.openxmlformats.org/officeDocument/2006/relationships/image" Target="../media/image35.jpeg"/><Relationship Id="rId1" Type="http://schemas.openxmlformats.org/officeDocument/2006/relationships/slideLayout" Target="../slideLayouts/slideLayout7.xml"/><Relationship Id="rId2" Type="http://schemas.openxmlformats.org/officeDocument/2006/relationships/notesSlide" Target="../notesSlides/notesSlide4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36.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59.xml.rels><?xml version="1.0" encoding="UTF-8" standalone="yes"?>
<Relationships xmlns="http://schemas.openxmlformats.org/package/2006/relationships"><Relationship Id="rId11" Type="http://schemas.openxmlformats.org/officeDocument/2006/relationships/image" Target="../media/image43.png"/><Relationship Id="rId12"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3.wmf"/><Relationship Id="rId4" Type="http://schemas.openxmlformats.org/officeDocument/2006/relationships/image" Target="../media/image4.png"/><Relationship Id="rId5" Type="http://schemas.openxmlformats.org/officeDocument/2006/relationships/image" Target="../media/image37.png"/><Relationship Id="rId6" Type="http://schemas.openxmlformats.org/officeDocument/2006/relationships/image" Target="../media/image38.png"/><Relationship Id="rId7" Type="http://schemas.openxmlformats.org/officeDocument/2006/relationships/image" Target="../media/image39.png"/><Relationship Id="rId8" Type="http://schemas.openxmlformats.org/officeDocument/2006/relationships/image" Target="../media/image40.png"/><Relationship Id="rId9" Type="http://schemas.openxmlformats.org/officeDocument/2006/relationships/image" Target="../media/image41.png"/><Relationship Id="rId10" Type="http://schemas.openxmlformats.org/officeDocument/2006/relationships/image" Target="../media/image4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9.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45.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3" name="Rectangle 17"/>
          <p:cNvSpPr>
            <a:spLocks noChangeArrowheads="1"/>
          </p:cNvSpPr>
          <p:nvPr/>
        </p:nvSpPr>
        <p:spPr bwMode="auto">
          <a:xfrm>
            <a:off x="0" y="228600"/>
            <a:ext cx="1295400" cy="1066800"/>
          </a:xfrm>
          <a:prstGeom prst="rect">
            <a:avLst/>
          </a:prstGeom>
          <a:solidFill>
            <a:schemeClr val="bg1"/>
          </a:solidFill>
          <a:ln w="12700">
            <a:noFill/>
            <a:miter lim="800000"/>
            <a:headEnd type="none" w="sm" len="sm"/>
            <a:tailEnd type="none" w="sm" len="sm"/>
          </a:ln>
          <a:effectLst/>
        </p:spPr>
        <p:txBody>
          <a:bodyPr wrap="none" anchor="ctr"/>
          <a:lstStyle/>
          <a:p>
            <a:endParaRPr lang="en-US"/>
          </a:p>
        </p:txBody>
      </p:sp>
      <p:sp>
        <p:nvSpPr>
          <p:cNvPr id="4114" name="Rectangle 18"/>
          <p:cNvSpPr>
            <a:spLocks noChangeArrowheads="1"/>
          </p:cNvSpPr>
          <p:nvPr/>
        </p:nvSpPr>
        <p:spPr bwMode="auto">
          <a:xfrm>
            <a:off x="0" y="5715000"/>
            <a:ext cx="9144000" cy="457200"/>
          </a:xfrm>
          <a:prstGeom prst="rect">
            <a:avLst/>
          </a:prstGeom>
          <a:noFill/>
          <a:ln w="9525">
            <a:noFill/>
            <a:miter lim="800000"/>
            <a:headEnd/>
            <a:tailEnd/>
          </a:ln>
          <a:effectLst/>
        </p:spPr>
        <p:txBody>
          <a:bodyPr lIns="92075" tIns="46038" rIns="92075" bIns="46038"/>
          <a:lstStyle/>
          <a:p>
            <a:pPr algn="ctr">
              <a:lnSpc>
                <a:spcPct val="160000"/>
              </a:lnSpc>
              <a:spcBef>
                <a:spcPct val="45000"/>
              </a:spcBef>
              <a:buClr>
                <a:schemeClr val="tx2"/>
              </a:buClr>
              <a:buSzPct val="65000"/>
              <a:buFont typeface="Wingdings" pitchFamily="2" charset="2"/>
              <a:buNone/>
            </a:pPr>
            <a:r>
              <a:rPr lang="en-US" sz="1200" b="1" dirty="0">
                <a:solidFill>
                  <a:schemeClr val="tx2"/>
                </a:solidFill>
              </a:rPr>
              <a:t>LTC J. Parry Gerber PhD, PT, ATC, SCS</a:t>
            </a:r>
          </a:p>
        </p:txBody>
      </p:sp>
      <p:sp>
        <p:nvSpPr>
          <p:cNvPr id="4117" name="Rectangle 21"/>
          <p:cNvSpPr>
            <a:spLocks noChangeArrowheads="1"/>
          </p:cNvSpPr>
          <p:nvPr/>
        </p:nvSpPr>
        <p:spPr bwMode="auto">
          <a:xfrm>
            <a:off x="4648200" y="6477000"/>
            <a:ext cx="4495800" cy="381000"/>
          </a:xfrm>
          <a:prstGeom prst="rect">
            <a:avLst/>
          </a:prstGeom>
          <a:solidFill>
            <a:schemeClr val="bg1"/>
          </a:solidFill>
          <a:ln w="12700">
            <a:solidFill>
              <a:schemeClr val="bg1"/>
            </a:solidFill>
            <a:miter lim="800000"/>
            <a:headEnd type="none" w="sm" len="sm"/>
            <a:tailEnd type="none" w="sm" len="sm"/>
          </a:ln>
          <a:effectLst/>
        </p:spPr>
        <p:txBody>
          <a:bodyPr wrap="none" anchor="ctr"/>
          <a:lstStyle/>
          <a:p>
            <a:endParaRPr lang="en-US"/>
          </a:p>
        </p:txBody>
      </p:sp>
      <p:grpSp>
        <p:nvGrpSpPr>
          <p:cNvPr id="4109" name="Group 13"/>
          <p:cNvGrpSpPr>
            <a:grpSpLocks/>
          </p:cNvGrpSpPr>
          <p:nvPr/>
        </p:nvGrpSpPr>
        <p:grpSpPr bwMode="auto">
          <a:xfrm>
            <a:off x="1828800" y="6096000"/>
            <a:ext cx="5473700" cy="609600"/>
            <a:chOff x="1152" y="3840"/>
            <a:chExt cx="3448" cy="384"/>
          </a:xfrm>
        </p:grpSpPr>
        <p:sp>
          <p:nvSpPr>
            <p:cNvPr id="4110" name="Rectangle 14"/>
            <p:cNvSpPr>
              <a:spLocks noChangeArrowheads="1"/>
            </p:cNvSpPr>
            <p:nvPr/>
          </p:nvSpPr>
          <p:spPr bwMode="auto">
            <a:xfrm>
              <a:off x="1968" y="3936"/>
              <a:ext cx="1824" cy="288"/>
            </a:xfrm>
            <a:prstGeom prst="rect">
              <a:avLst/>
            </a:prstGeom>
            <a:noFill/>
            <a:ln w="9525">
              <a:noFill/>
              <a:miter lim="800000"/>
              <a:headEnd/>
              <a:tailEnd/>
            </a:ln>
            <a:effectLst/>
          </p:spPr>
          <p:txBody>
            <a:bodyPr wrap="none" lIns="92075" tIns="46038" rIns="92075" bIns="46038" anchor="ctr"/>
            <a:lstStyle/>
            <a:p>
              <a:pPr algn="ctr"/>
              <a:r>
                <a:rPr lang="en-US" sz="1400" b="1">
                  <a:solidFill>
                    <a:schemeClr val="tx2"/>
                  </a:solidFill>
                </a:rPr>
                <a:t> </a:t>
              </a:r>
              <a:r>
                <a:rPr lang="en-US" sz="1200" b="1">
                  <a:solidFill>
                    <a:schemeClr val="tx2"/>
                  </a:solidFill>
                </a:rPr>
                <a:t>U.S. Military- Baylor University </a:t>
              </a:r>
            </a:p>
            <a:p>
              <a:pPr algn="ctr" eaLnBrk="1" hangingPunct="1"/>
              <a:r>
                <a:rPr lang="en-US" sz="1200" b="1">
                  <a:solidFill>
                    <a:schemeClr val="tx2"/>
                  </a:solidFill>
                </a:rPr>
                <a:t>Post-professional Sports Medicine- PT Doctoral Program</a:t>
              </a:r>
            </a:p>
            <a:p>
              <a:pPr algn="ctr" eaLnBrk="1" hangingPunct="1"/>
              <a:r>
                <a:rPr lang="en-US" sz="1200" b="1">
                  <a:solidFill>
                    <a:schemeClr val="tx2"/>
                  </a:solidFill>
                </a:rPr>
                <a:t>West Point, New York</a:t>
              </a:r>
            </a:p>
          </p:txBody>
        </p:sp>
        <p:pic>
          <p:nvPicPr>
            <p:cNvPr id="4111" name="Picture 15"/>
            <p:cNvPicPr>
              <a:picLocks noChangeAspect="1" noChangeArrowheads="1"/>
            </p:cNvPicPr>
            <p:nvPr/>
          </p:nvPicPr>
          <p:blipFill>
            <a:blip r:embed="rId3" cstate="print"/>
            <a:srcRect/>
            <a:stretch>
              <a:fillRect/>
            </a:stretch>
          </p:blipFill>
          <p:spPr bwMode="auto">
            <a:xfrm>
              <a:off x="4320" y="3888"/>
              <a:ext cx="280" cy="330"/>
            </a:xfrm>
            <a:prstGeom prst="rect">
              <a:avLst/>
            </a:prstGeom>
            <a:noFill/>
            <a:ln w="12700">
              <a:noFill/>
              <a:miter lim="800000"/>
              <a:headEnd type="none" w="sm" len="sm"/>
              <a:tailEnd type="none" w="sm" len="sm"/>
            </a:ln>
            <a:effectLst/>
          </p:spPr>
        </p:pic>
        <p:pic>
          <p:nvPicPr>
            <p:cNvPr id="4112" name="Picture 16" descr="Transparent USMA crest"/>
            <p:cNvPicPr>
              <a:picLocks noChangeAspect="1" noChangeArrowheads="1"/>
            </p:cNvPicPr>
            <p:nvPr/>
          </p:nvPicPr>
          <p:blipFill>
            <a:blip r:embed="rId4" cstate="print"/>
            <a:srcRect/>
            <a:stretch>
              <a:fillRect/>
            </a:stretch>
          </p:blipFill>
          <p:spPr bwMode="auto">
            <a:xfrm>
              <a:off x="1152" y="3840"/>
              <a:ext cx="403" cy="381"/>
            </a:xfrm>
            <a:prstGeom prst="rect">
              <a:avLst/>
            </a:prstGeom>
            <a:noFill/>
          </p:spPr>
        </p:pic>
      </p:grpSp>
      <p:sp>
        <p:nvSpPr>
          <p:cNvPr id="4118" name="Rectangle 22"/>
          <p:cNvSpPr>
            <a:spLocks noChangeArrowheads="1"/>
          </p:cNvSpPr>
          <p:nvPr/>
        </p:nvSpPr>
        <p:spPr bwMode="auto">
          <a:xfrm>
            <a:off x="7924800" y="381000"/>
            <a:ext cx="1066800" cy="990600"/>
          </a:xfrm>
          <a:prstGeom prst="rect">
            <a:avLst/>
          </a:prstGeom>
          <a:solidFill>
            <a:schemeClr val="bg1"/>
          </a:solidFill>
          <a:ln w="12700">
            <a:solidFill>
              <a:schemeClr val="bg1"/>
            </a:solidFill>
            <a:miter lim="800000"/>
            <a:headEnd type="none" w="sm" len="sm"/>
            <a:tailEnd type="none" w="sm" len="sm"/>
          </a:ln>
          <a:effectLst/>
        </p:spPr>
        <p:txBody>
          <a:bodyPr wrap="none" anchor="ctr"/>
          <a:lstStyle/>
          <a:p>
            <a:endParaRPr lang="en-US"/>
          </a:p>
        </p:txBody>
      </p:sp>
      <p:sp>
        <p:nvSpPr>
          <p:cNvPr id="4116" name="Rectangle 20"/>
          <p:cNvSpPr>
            <a:spLocks noGrp="1" noChangeArrowheads="1"/>
          </p:cNvSpPr>
          <p:nvPr>
            <p:ph type="title"/>
          </p:nvPr>
        </p:nvSpPr>
        <p:spPr>
          <a:xfrm>
            <a:off x="914400" y="533400"/>
            <a:ext cx="7239000" cy="3048000"/>
          </a:xfrm>
          <a:noFill/>
          <a:ln/>
        </p:spPr>
        <p:txBody>
          <a:bodyPr/>
          <a:lstStyle/>
          <a:p>
            <a:r>
              <a:rPr lang="en-US" sz="4000" b="0" dirty="0">
                <a:solidFill>
                  <a:srgbClr val="604E00"/>
                </a:solidFill>
              </a:rPr>
              <a:t>Historical </a:t>
            </a:r>
            <a:r>
              <a:rPr lang="en-US" sz="4000" b="0" dirty="0" smtClean="0">
                <a:solidFill>
                  <a:srgbClr val="604E00"/>
                </a:solidFill>
              </a:rPr>
              <a:t>Perspective</a:t>
            </a:r>
            <a:r>
              <a:rPr lang="en-US" sz="1400" b="0" dirty="0" smtClean="0">
                <a:solidFill>
                  <a:srgbClr val="604E00"/>
                </a:solidFill>
              </a:rPr>
              <a:t/>
            </a:r>
            <a:br>
              <a:rPr lang="en-US" sz="1400" b="0" dirty="0" smtClean="0">
                <a:solidFill>
                  <a:srgbClr val="604E00"/>
                </a:solidFill>
              </a:rPr>
            </a:br>
            <a:r>
              <a:rPr lang="en-US" sz="3200" b="0" dirty="0">
                <a:solidFill>
                  <a:srgbClr val="604E00"/>
                </a:solidFill>
              </a:rPr>
              <a:t/>
            </a:r>
            <a:br>
              <a:rPr lang="en-US" sz="3200" b="0" dirty="0">
                <a:solidFill>
                  <a:srgbClr val="604E00"/>
                </a:solidFill>
              </a:rPr>
            </a:br>
            <a:r>
              <a:rPr lang="en-US" sz="3200" b="0" dirty="0">
                <a:solidFill>
                  <a:srgbClr val="604E00"/>
                </a:solidFill>
              </a:rPr>
              <a:t/>
            </a:r>
            <a:br>
              <a:rPr lang="en-US" sz="3200" b="0" dirty="0">
                <a:solidFill>
                  <a:srgbClr val="604E00"/>
                </a:solidFill>
              </a:rPr>
            </a:br>
            <a:r>
              <a:rPr lang="en-US" sz="3200" b="0" dirty="0">
                <a:solidFill>
                  <a:srgbClr val="604E00"/>
                </a:solidFill>
              </a:rPr>
              <a:t>Sports Medicine-Physical Therapy Doctoral </a:t>
            </a:r>
            <a:r>
              <a:rPr lang="en-US" sz="3200" b="0" dirty="0" smtClean="0">
                <a:solidFill>
                  <a:srgbClr val="604E00"/>
                </a:solidFill>
              </a:rPr>
              <a:t>Program</a:t>
            </a:r>
            <a:r>
              <a:rPr lang="en-US" sz="3200" b="0" dirty="0">
                <a:solidFill>
                  <a:srgbClr val="604E00"/>
                </a:solidFill>
              </a:rPr>
              <a:t/>
            </a:r>
            <a:br>
              <a:rPr lang="en-US" sz="3200" b="0" dirty="0">
                <a:solidFill>
                  <a:srgbClr val="604E00"/>
                </a:solidFill>
              </a:rPr>
            </a:br>
            <a:r>
              <a:rPr lang="en-US" sz="2000" b="0" i="1" dirty="0" smtClean="0">
                <a:solidFill>
                  <a:srgbClr val="604E00"/>
                </a:solidFill>
              </a:rPr>
              <a:t/>
            </a:r>
            <a:br>
              <a:rPr lang="en-US" sz="2000" b="0" i="1" dirty="0" smtClean="0">
                <a:solidFill>
                  <a:srgbClr val="604E00"/>
                </a:solidFill>
              </a:rPr>
            </a:br>
            <a:r>
              <a:rPr lang="en-US" sz="2000" b="0" i="1" dirty="0" smtClean="0">
                <a:solidFill>
                  <a:srgbClr val="604E00"/>
                </a:solidFill>
              </a:rPr>
              <a:t>“Academic</a:t>
            </a:r>
            <a:r>
              <a:rPr lang="en-US" sz="2000" b="0" i="1" dirty="0">
                <a:solidFill>
                  <a:srgbClr val="604E00"/>
                </a:solidFill>
              </a:rPr>
              <a:t>, Research, and Clinical Excellence”</a:t>
            </a:r>
          </a:p>
        </p:txBody>
      </p:sp>
      <p:pic>
        <p:nvPicPr>
          <p:cNvPr id="11" name="Picture 8" descr="http://www.usma.edu/dpe/arvin_oval.png"/>
          <p:cNvPicPr>
            <a:picLocks noChangeAspect="1" noChangeArrowheads="1"/>
          </p:cNvPicPr>
          <p:nvPr/>
        </p:nvPicPr>
        <p:blipFill>
          <a:blip r:embed="rId5" cstate="print"/>
          <a:srcRect/>
          <a:stretch>
            <a:fillRect/>
          </a:stretch>
        </p:blipFill>
        <p:spPr bwMode="auto">
          <a:xfrm>
            <a:off x="2667000" y="3581400"/>
            <a:ext cx="3486067" cy="224234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5" descr="gym entry"/>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49" name="Left Brace 48"/>
          <p:cNvSpPr/>
          <p:nvPr/>
        </p:nvSpPr>
        <p:spPr>
          <a:xfrm>
            <a:off x="2438400" y="4953000"/>
            <a:ext cx="228600" cy="990600"/>
          </a:xfrm>
          <a:prstGeom prst="leftBrace">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9221" name="Rectangle 4"/>
          <p:cNvSpPr>
            <a:spLocks noChangeArrowheads="1"/>
          </p:cNvSpPr>
          <p:nvPr/>
        </p:nvSpPr>
        <p:spPr bwMode="auto">
          <a:xfrm>
            <a:off x="750888" y="5257800"/>
            <a:ext cx="1524000" cy="276225"/>
          </a:xfrm>
          <a:prstGeom prst="rect">
            <a:avLst/>
          </a:prstGeom>
          <a:solidFill>
            <a:srgbClr val="92D050"/>
          </a:solidFill>
          <a:ln w="57150">
            <a:solidFill>
              <a:schemeClr val="tx1"/>
            </a:solidFill>
            <a:miter lim="800000"/>
            <a:headEnd/>
            <a:tailEnd/>
          </a:ln>
        </p:spPr>
        <p:txBody>
          <a:bodyPr>
            <a:spAutoFit/>
          </a:bodyPr>
          <a:lstStyle/>
          <a:p>
            <a:r>
              <a:rPr lang="en-US" sz="1200"/>
              <a:t>LTC Chuck Scoville</a:t>
            </a:r>
          </a:p>
        </p:txBody>
      </p:sp>
      <p:sp>
        <p:nvSpPr>
          <p:cNvPr id="9223" name="Rectangle 9"/>
          <p:cNvSpPr>
            <a:spLocks noChangeArrowheads="1"/>
          </p:cNvSpPr>
          <p:nvPr/>
        </p:nvSpPr>
        <p:spPr bwMode="auto">
          <a:xfrm>
            <a:off x="3070225" y="5638800"/>
            <a:ext cx="1566863" cy="276225"/>
          </a:xfrm>
          <a:prstGeom prst="rect">
            <a:avLst/>
          </a:prstGeom>
          <a:solidFill>
            <a:srgbClr val="92D050"/>
          </a:solidFill>
          <a:ln w="9525">
            <a:noFill/>
            <a:miter lim="800000"/>
            <a:headEnd/>
            <a:tailEnd/>
          </a:ln>
        </p:spPr>
        <p:txBody>
          <a:bodyPr wrap="none">
            <a:spAutoFit/>
          </a:bodyPr>
          <a:lstStyle/>
          <a:p>
            <a:r>
              <a:rPr lang="en-US" sz="1200" dirty="0"/>
              <a:t>LTC Steve Bullock   </a:t>
            </a:r>
          </a:p>
        </p:txBody>
      </p:sp>
      <p:sp>
        <p:nvSpPr>
          <p:cNvPr id="9224" name="Rectangle 10"/>
          <p:cNvSpPr>
            <a:spLocks noChangeArrowheads="1"/>
          </p:cNvSpPr>
          <p:nvPr/>
        </p:nvSpPr>
        <p:spPr bwMode="auto">
          <a:xfrm>
            <a:off x="3048000" y="5029200"/>
            <a:ext cx="1558925" cy="276225"/>
          </a:xfrm>
          <a:prstGeom prst="rect">
            <a:avLst/>
          </a:prstGeom>
          <a:solidFill>
            <a:srgbClr val="92D050"/>
          </a:solidFill>
          <a:ln w="9525">
            <a:noFill/>
            <a:miter lim="800000"/>
            <a:headEnd/>
            <a:tailEnd/>
          </a:ln>
        </p:spPr>
        <p:txBody>
          <a:bodyPr wrap="none">
            <a:spAutoFit/>
          </a:bodyPr>
          <a:lstStyle/>
          <a:p>
            <a:r>
              <a:rPr lang="en-US" sz="1200" dirty="0"/>
              <a:t>LTC J. Parry Gerber</a:t>
            </a:r>
          </a:p>
        </p:txBody>
      </p:sp>
      <p:sp>
        <p:nvSpPr>
          <p:cNvPr id="9232" name="TextBox 52"/>
          <p:cNvSpPr txBox="1">
            <a:spLocks noChangeArrowheads="1"/>
          </p:cNvSpPr>
          <p:nvPr/>
        </p:nvSpPr>
        <p:spPr bwMode="auto">
          <a:xfrm>
            <a:off x="4648200" y="4953000"/>
            <a:ext cx="870751" cy="461665"/>
          </a:xfrm>
          <a:prstGeom prst="rect">
            <a:avLst/>
          </a:prstGeom>
          <a:noFill/>
          <a:ln w="9525">
            <a:noFill/>
            <a:miter lim="800000"/>
            <a:headEnd/>
            <a:tailEnd/>
          </a:ln>
        </p:spPr>
        <p:txBody>
          <a:bodyPr wrap="none">
            <a:spAutoFit/>
          </a:bodyPr>
          <a:lstStyle/>
          <a:p>
            <a:r>
              <a:rPr lang="en-US" dirty="0" smtClean="0">
                <a:solidFill>
                  <a:schemeClr val="bg1"/>
                </a:solidFill>
              </a:rPr>
              <a:t>1996</a:t>
            </a:r>
            <a:endParaRPr lang="en-US" dirty="0">
              <a:solidFill>
                <a:schemeClr val="bg1"/>
              </a:solidFill>
            </a:endParaRPr>
          </a:p>
        </p:txBody>
      </p:sp>
      <p:sp>
        <p:nvSpPr>
          <p:cNvPr id="9236" name="Rectangle 74"/>
          <p:cNvSpPr>
            <a:spLocks noChangeArrowheads="1"/>
          </p:cNvSpPr>
          <p:nvPr/>
        </p:nvSpPr>
        <p:spPr bwMode="auto">
          <a:xfrm>
            <a:off x="609600" y="0"/>
            <a:ext cx="8153400" cy="830997"/>
          </a:xfrm>
          <a:prstGeom prst="rect">
            <a:avLst/>
          </a:prstGeom>
          <a:noFill/>
          <a:ln w="9525">
            <a:noFill/>
            <a:miter lim="800000"/>
            <a:headEnd/>
            <a:tailEnd/>
          </a:ln>
        </p:spPr>
        <p:txBody>
          <a:bodyPr>
            <a:spAutoFit/>
          </a:bodyPr>
          <a:lstStyle/>
          <a:p>
            <a:r>
              <a:rPr lang="en-US" b="1" dirty="0">
                <a:solidFill>
                  <a:schemeClr val="bg1"/>
                </a:solidFill>
                <a:cs typeface="Arial" charset="0"/>
              </a:rPr>
              <a:t>West Point Sports Medicine-Physical Therapy </a:t>
            </a:r>
            <a:r>
              <a:rPr lang="en-US" b="1" u="sng" dirty="0" smtClean="0">
                <a:solidFill>
                  <a:schemeClr val="bg1"/>
                </a:solidFill>
                <a:cs typeface="Arial" charset="0"/>
              </a:rPr>
              <a:t>Residency</a:t>
            </a:r>
            <a:r>
              <a:rPr lang="en-US" b="1" dirty="0" smtClean="0">
                <a:solidFill>
                  <a:schemeClr val="bg1"/>
                </a:solidFill>
                <a:cs typeface="Arial" charset="0"/>
              </a:rPr>
              <a:t>: 1995-1996</a:t>
            </a:r>
            <a:endParaRPr lang="en-US" b="1" dirty="0">
              <a:solidFill>
                <a:schemeClr val="bg1"/>
              </a:solidFill>
              <a:cs typeface="Arial" charset="0"/>
            </a:endParaRPr>
          </a:p>
        </p:txBody>
      </p:sp>
      <p:sp>
        <p:nvSpPr>
          <p:cNvPr id="23" name="TextBox 52"/>
          <p:cNvSpPr txBox="1">
            <a:spLocks noChangeArrowheads="1"/>
          </p:cNvSpPr>
          <p:nvPr/>
        </p:nvSpPr>
        <p:spPr bwMode="auto">
          <a:xfrm>
            <a:off x="4648200" y="5562600"/>
            <a:ext cx="870751" cy="461665"/>
          </a:xfrm>
          <a:prstGeom prst="rect">
            <a:avLst/>
          </a:prstGeom>
          <a:noFill/>
          <a:ln w="9525">
            <a:noFill/>
            <a:miter lim="800000"/>
            <a:headEnd/>
            <a:tailEnd/>
          </a:ln>
        </p:spPr>
        <p:txBody>
          <a:bodyPr wrap="none">
            <a:spAutoFit/>
          </a:bodyPr>
          <a:lstStyle/>
          <a:p>
            <a:r>
              <a:rPr lang="en-US" dirty="0" smtClean="0">
                <a:solidFill>
                  <a:schemeClr val="bg1"/>
                </a:solidFill>
              </a:rPr>
              <a:t>1995</a:t>
            </a:r>
            <a:endParaRPr lang="en-US" dirty="0">
              <a:solidFill>
                <a:schemeClr val="bg1"/>
              </a:solidFill>
            </a:endParaRPr>
          </a:p>
        </p:txBody>
      </p:sp>
      <p:sp>
        <p:nvSpPr>
          <p:cNvPr id="10" name="Rectangle 6"/>
          <p:cNvSpPr>
            <a:spLocks noChangeArrowheads="1"/>
          </p:cNvSpPr>
          <p:nvPr/>
        </p:nvSpPr>
        <p:spPr bwMode="auto">
          <a:xfrm>
            <a:off x="2362200" y="1219200"/>
            <a:ext cx="4267200" cy="341632"/>
          </a:xfrm>
          <a:prstGeom prst="rect">
            <a:avLst/>
          </a:prstGeom>
          <a:solidFill>
            <a:srgbClr val="92D050"/>
          </a:solidFill>
          <a:ln w="57150">
            <a:solidFill>
              <a:schemeClr val="tx1"/>
            </a:solidFill>
            <a:miter lim="800000"/>
            <a:headEnd/>
            <a:tailEnd/>
          </a:ln>
        </p:spPr>
        <p:txBody>
          <a:bodyPr wrap="square">
            <a:spAutoFit/>
          </a:bodyPr>
          <a:lstStyle/>
          <a:p>
            <a:pPr lvl="1">
              <a:lnSpc>
                <a:spcPct val="90000"/>
              </a:lnSpc>
            </a:pPr>
            <a:r>
              <a:rPr lang="en-US" sz="1800" dirty="0" smtClean="0"/>
              <a:t>If you build it . . . they will come.</a:t>
            </a:r>
            <a:endParaRPr lang="en-US" sz="18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0"/>
                                        </p:tgtEl>
                                        <p:attrNameLst>
                                          <p:attrName>style.visibility</p:attrName>
                                        </p:attrNameLst>
                                      </p:cBhvr>
                                      <p:to>
                                        <p:strVal val="visible"/>
                                      </p:to>
                                    </p:set>
                                    <p:anim calcmode="discrete" valueType="clr">
                                      <p:cBhvr override="childStyle">
                                        <p:cTn id="7"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0"/>
                                        </p:tgtEl>
                                        <p:attrNameLst>
                                          <p:attrName>fillcolor</p:attrName>
                                        </p:attrNameLst>
                                      </p:cBhvr>
                                      <p:tavLst>
                                        <p:tav tm="0">
                                          <p:val>
                                            <p:clrVal>
                                              <a:schemeClr val="accent2"/>
                                            </p:clrVal>
                                          </p:val>
                                        </p:tav>
                                        <p:tav tm="50000">
                                          <p:val>
                                            <p:clrVal>
                                              <a:schemeClr val="hlink"/>
                                            </p:clrVal>
                                          </p:val>
                                        </p:tav>
                                      </p:tavLst>
                                    </p:anim>
                                    <p:set>
                                      <p:cBhvr>
                                        <p:cTn id="9" dur="80"/>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990600" y="228600"/>
            <a:ext cx="7239000" cy="1143000"/>
          </a:xfrm>
        </p:spPr>
        <p:txBody>
          <a:bodyPr/>
          <a:lstStyle/>
          <a:p>
            <a:r>
              <a:rPr lang="en-US"/>
              <a:t>Chuck Scoville</a:t>
            </a:r>
          </a:p>
        </p:txBody>
      </p:sp>
      <p:pic>
        <p:nvPicPr>
          <p:cNvPr id="136196" name="Picture 4" descr="Sports Med Res Graduation 1"/>
          <p:cNvPicPr>
            <a:picLocks noChangeAspect="1" noChangeArrowheads="1"/>
          </p:cNvPicPr>
          <p:nvPr/>
        </p:nvPicPr>
        <p:blipFill>
          <a:blip r:embed="rId2" cstate="print"/>
          <a:srcRect l="7692" t="13283"/>
          <a:stretch>
            <a:fillRect/>
          </a:stretch>
        </p:blipFill>
        <p:spPr bwMode="auto">
          <a:xfrm>
            <a:off x="2743200" y="1676400"/>
            <a:ext cx="3757613" cy="477202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p:txBody>
          <a:bodyPr/>
          <a:lstStyle/>
          <a:p>
            <a:r>
              <a:rPr lang="en-US"/>
              <a:t>Chuck Scoville</a:t>
            </a:r>
          </a:p>
        </p:txBody>
      </p:sp>
      <p:sp>
        <p:nvSpPr>
          <p:cNvPr id="166915" name="Rectangle 3"/>
          <p:cNvSpPr>
            <a:spLocks noGrp="1" noChangeArrowheads="1"/>
          </p:cNvSpPr>
          <p:nvPr>
            <p:ph type="body" idx="1"/>
          </p:nvPr>
        </p:nvSpPr>
        <p:spPr>
          <a:xfrm>
            <a:off x="609600" y="1981200"/>
            <a:ext cx="8229600" cy="4114800"/>
          </a:xfrm>
        </p:spPr>
        <p:txBody>
          <a:bodyPr/>
          <a:lstStyle/>
          <a:p>
            <a:r>
              <a:rPr lang="en-US" dirty="0"/>
              <a:t>Chief of West Point (1992-1996)</a:t>
            </a:r>
          </a:p>
          <a:p>
            <a:r>
              <a:rPr lang="en-US" dirty="0"/>
              <a:t>Director of Residency </a:t>
            </a:r>
            <a:r>
              <a:rPr lang="en-US" dirty="0" smtClean="0"/>
              <a:t>for the 1995 &amp;1996 graduating class</a:t>
            </a:r>
            <a:endParaRPr lang="en-US" dirty="0"/>
          </a:p>
          <a:p>
            <a:r>
              <a:rPr lang="en-US" dirty="0"/>
              <a:t>Got it started</a:t>
            </a:r>
          </a:p>
          <a:p>
            <a:r>
              <a:rPr lang="en-US" dirty="0"/>
              <a:t>If you build it . . . they will staff it, fund it, etc. No set organization to the residency - basically an idea to be developed and refined </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457200" y="0"/>
            <a:ext cx="8229600" cy="1143000"/>
          </a:xfrm>
        </p:spPr>
        <p:txBody>
          <a:bodyPr/>
          <a:lstStyle/>
          <a:p>
            <a:r>
              <a:rPr lang="en-US" dirty="0" smtClean="0"/>
              <a:t>Class of 1995</a:t>
            </a:r>
            <a:endParaRPr lang="en-US" dirty="0"/>
          </a:p>
        </p:txBody>
      </p:sp>
      <p:sp>
        <p:nvSpPr>
          <p:cNvPr id="137219" name="Rectangle 3"/>
          <p:cNvSpPr>
            <a:spLocks noGrp="1" noChangeArrowheads="1"/>
          </p:cNvSpPr>
          <p:nvPr>
            <p:ph type="body" idx="1"/>
          </p:nvPr>
        </p:nvSpPr>
        <p:spPr>
          <a:xfrm>
            <a:off x="609600" y="1828800"/>
            <a:ext cx="8229600" cy="5029200"/>
          </a:xfrm>
        </p:spPr>
        <p:txBody>
          <a:bodyPr/>
          <a:lstStyle/>
          <a:p>
            <a:pPr>
              <a:lnSpc>
                <a:spcPct val="80000"/>
              </a:lnSpc>
            </a:pPr>
            <a:r>
              <a:rPr lang="en-US" dirty="0"/>
              <a:t>Director: Chuck </a:t>
            </a:r>
            <a:r>
              <a:rPr lang="en-US" dirty="0" err="1"/>
              <a:t>Scoville</a:t>
            </a:r>
            <a:endParaRPr lang="en-US" dirty="0"/>
          </a:p>
          <a:p>
            <a:pPr>
              <a:lnSpc>
                <a:spcPct val="80000"/>
              </a:lnSpc>
            </a:pPr>
            <a:r>
              <a:rPr lang="en-US" dirty="0"/>
              <a:t>Resident: Steve Bullock</a:t>
            </a:r>
          </a:p>
          <a:p>
            <a:pPr>
              <a:lnSpc>
                <a:spcPct val="80000"/>
              </a:lnSpc>
            </a:pPr>
            <a:r>
              <a:rPr lang="en-US" dirty="0">
                <a:solidFill>
                  <a:schemeClr val="accent1">
                    <a:lumMod val="75000"/>
                  </a:schemeClr>
                </a:solidFill>
              </a:rPr>
              <a:t>Curriculum</a:t>
            </a:r>
            <a:r>
              <a:rPr lang="en-US" dirty="0"/>
              <a:t>: </a:t>
            </a:r>
          </a:p>
          <a:p>
            <a:pPr lvl="1">
              <a:lnSpc>
                <a:spcPct val="80000"/>
              </a:lnSpc>
            </a:pPr>
            <a:r>
              <a:rPr lang="en-US" sz="1600" dirty="0"/>
              <a:t>Consisted of a huge stack of articles that the director had accumulated over the years.  Sections were basically divided into tendon, shoulder, knee and ankle general areas.  One of Steve’s assignments was to “weed out” articles that didn’t have much value for the next year’s resident.  Classes (or class fragments) were “fit in” during the day’s slow times.  The format was essentially the instructor and resident sharing what they felt were important points in the article.</a:t>
            </a:r>
          </a:p>
          <a:p>
            <a:pPr>
              <a:lnSpc>
                <a:spcPct val="80000"/>
              </a:lnSpc>
            </a:pPr>
            <a:r>
              <a:rPr lang="en-US" dirty="0">
                <a:solidFill>
                  <a:schemeClr val="accent1">
                    <a:lumMod val="75000"/>
                  </a:schemeClr>
                </a:solidFill>
              </a:rPr>
              <a:t>Athletic Training</a:t>
            </a:r>
            <a:r>
              <a:rPr lang="en-US" dirty="0"/>
              <a:t>:</a:t>
            </a:r>
            <a:r>
              <a:rPr lang="en-US" sz="2000" dirty="0"/>
              <a:t> </a:t>
            </a:r>
          </a:p>
          <a:p>
            <a:pPr lvl="1">
              <a:lnSpc>
                <a:spcPct val="80000"/>
              </a:lnSpc>
            </a:pPr>
            <a:r>
              <a:rPr lang="en-US" sz="1800" dirty="0"/>
              <a:t>Used the </a:t>
            </a:r>
            <a:r>
              <a:rPr lang="en-US" sz="1800" dirty="0" err="1"/>
              <a:t>Arnheim</a:t>
            </a:r>
            <a:r>
              <a:rPr lang="en-US" sz="1800" dirty="0"/>
              <a:t> text as curriculum.  Mostly self-taught with a syllabus provided by the Department of Physical Education (DPE) head trainer.  Covered intramurals with DPE during the fall from Sep-Apr.  </a:t>
            </a: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457200" y="0"/>
            <a:ext cx="8229600" cy="1143000"/>
          </a:xfrm>
        </p:spPr>
        <p:txBody>
          <a:bodyPr/>
          <a:lstStyle/>
          <a:p>
            <a:r>
              <a:rPr lang="en-US" dirty="0" smtClean="0"/>
              <a:t>Class of 1995</a:t>
            </a:r>
            <a:endParaRPr lang="en-US" dirty="0"/>
          </a:p>
        </p:txBody>
      </p:sp>
      <p:sp>
        <p:nvSpPr>
          <p:cNvPr id="138243" name="Rectangle 3"/>
          <p:cNvSpPr>
            <a:spLocks noGrp="1" noChangeArrowheads="1"/>
          </p:cNvSpPr>
          <p:nvPr>
            <p:ph type="body" idx="1"/>
          </p:nvPr>
        </p:nvSpPr>
        <p:spPr>
          <a:xfrm>
            <a:off x="228600" y="1981200"/>
            <a:ext cx="8763000" cy="4525963"/>
          </a:xfrm>
        </p:spPr>
        <p:txBody>
          <a:bodyPr/>
          <a:lstStyle/>
          <a:p>
            <a:pPr marL="381000" indent="-381000"/>
            <a:r>
              <a:rPr lang="en-US" dirty="0"/>
              <a:t>Director: Chuck </a:t>
            </a:r>
            <a:r>
              <a:rPr lang="en-US" dirty="0" err="1"/>
              <a:t>Scoville</a:t>
            </a:r>
            <a:endParaRPr lang="en-US" dirty="0"/>
          </a:p>
          <a:p>
            <a:pPr marL="381000" indent="-381000"/>
            <a:r>
              <a:rPr lang="en-US" dirty="0"/>
              <a:t>Resident: Steve Bullock</a:t>
            </a:r>
          </a:p>
          <a:p>
            <a:pPr marL="381000" indent="-381000"/>
            <a:r>
              <a:rPr lang="en-US" dirty="0">
                <a:solidFill>
                  <a:schemeClr val="accent1">
                    <a:lumMod val="75000"/>
                  </a:schemeClr>
                </a:solidFill>
              </a:rPr>
              <a:t>Time</a:t>
            </a:r>
            <a:r>
              <a:rPr lang="en-US" dirty="0"/>
              <a:t>: </a:t>
            </a:r>
          </a:p>
          <a:p>
            <a:pPr marL="800100" lvl="1" indent="-342900"/>
            <a:r>
              <a:rPr lang="en-US" sz="2000" dirty="0"/>
              <a:t>Residents worked normal clinic hours: </a:t>
            </a:r>
          </a:p>
          <a:p>
            <a:pPr marL="800100" lvl="1" indent="-342900">
              <a:buFont typeface="Wingdings" pitchFamily="2" charset="2"/>
              <a:buNone/>
            </a:pPr>
            <a:r>
              <a:rPr lang="en-US" sz="2000" dirty="0"/>
              <a:t>	0530-1130, 1300-1600: Summer</a:t>
            </a:r>
          </a:p>
          <a:p>
            <a:pPr marL="800100" lvl="1" indent="-342900">
              <a:buFont typeface="Wingdings" pitchFamily="2" charset="2"/>
              <a:buNone/>
            </a:pPr>
            <a:r>
              <a:rPr lang="en-US" sz="2000" dirty="0"/>
              <a:t>	0630-1130, 1300-1430: School year. (1430-1830 athletic training)</a:t>
            </a:r>
          </a:p>
          <a:p>
            <a:pPr marL="800100" lvl="1" indent="-342900"/>
            <a:r>
              <a:rPr lang="en-US" sz="2000" dirty="0"/>
              <a:t>No particular times were set aside for research, study, classes.</a:t>
            </a:r>
          </a:p>
          <a:p>
            <a:pPr marL="800100" lvl="1" indent="-342900">
              <a:buFont typeface="Wingdings" pitchFamily="2" charset="2"/>
              <a:buNone/>
            </a:pPr>
            <a:r>
              <a:rPr lang="en-US" sz="2000" dirty="0"/>
              <a:t>	The resident would fit those things in whenever possible during “slow” times.  He rotated through the weekend inpatient call and weekend sports coverage.</a:t>
            </a:r>
          </a:p>
        </p:txBody>
      </p:sp>
      <p:pic>
        <p:nvPicPr>
          <p:cNvPr id="138244" name="Picture 4" descr="single boot"/>
          <p:cNvPicPr>
            <a:picLocks noChangeAspect="1" noChangeArrowheads="1"/>
          </p:cNvPicPr>
          <p:nvPr/>
        </p:nvPicPr>
        <p:blipFill>
          <a:blip r:embed="rId3" cstate="print"/>
          <a:srcRect/>
          <a:stretch>
            <a:fillRect/>
          </a:stretch>
        </p:blipFill>
        <p:spPr bwMode="auto">
          <a:xfrm>
            <a:off x="5943600" y="1905000"/>
            <a:ext cx="2743200" cy="20574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457200" y="0"/>
            <a:ext cx="8229600" cy="1143000"/>
          </a:xfrm>
        </p:spPr>
        <p:txBody>
          <a:bodyPr/>
          <a:lstStyle/>
          <a:p>
            <a:r>
              <a:rPr lang="en-US" dirty="0" smtClean="0"/>
              <a:t>Class of 1996</a:t>
            </a:r>
            <a:endParaRPr lang="en-US" dirty="0"/>
          </a:p>
        </p:txBody>
      </p:sp>
      <p:sp>
        <p:nvSpPr>
          <p:cNvPr id="139267" name="Rectangle 3"/>
          <p:cNvSpPr>
            <a:spLocks noGrp="1" noChangeArrowheads="1"/>
          </p:cNvSpPr>
          <p:nvPr>
            <p:ph type="body" idx="1"/>
          </p:nvPr>
        </p:nvSpPr>
        <p:spPr>
          <a:xfrm>
            <a:off x="609600" y="1676400"/>
            <a:ext cx="8229600" cy="4953000"/>
          </a:xfrm>
        </p:spPr>
        <p:txBody>
          <a:bodyPr/>
          <a:lstStyle/>
          <a:p>
            <a:pPr>
              <a:lnSpc>
                <a:spcPct val="80000"/>
              </a:lnSpc>
            </a:pPr>
            <a:r>
              <a:rPr lang="en-US" dirty="0"/>
              <a:t>Director: Chuck </a:t>
            </a:r>
            <a:r>
              <a:rPr lang="en-US" dirty="0" err="1"/>
              <a:t>Scoville</a:t>
            </a:r>
            <a:endParaRPr lang="en-US" dirty="0"/>
          </a:p>
          <a:p>
            <a:pPr>
              <a:lnSpc>
                <a:spcPct val="80000"/>
              </a:lnSpc>
            </a:pPr>
            <a:r>
              <a:rPr lang="en-US" dirty="0"/>
              <a:t>Resident: Parry Gerber</a:t>
            </a:r>
          </a:p>
          <a:p>
            <a:pPr>
              <a:lnSpc>
                <a:spcPct val="80000"/>
              </a:lnSpc>
            </a:pPr>
            <a:r>
              <a:rPr lang="en-US" dirty="0">
                <a:solidFill>
                  <a:schemeClr val="accent1">
                    <a:lumMod val="75000"/>
                  </a:schemeClr>
                </a:solidFill>
              </a:rPr>
              <a:t>Curriculum</a:t>
            </a:r>
            <a:r>
              <a:rPr lang="en-US" dirty="0"/>
              <a:t>: </a:t>
            </a:r>
          </a:p>
          <a:p>
            <a:pPr lvl="1">
              <a:lnSpc>
                <a:spcPct val="80000"/>
              </a:lnSpc>
            </a:pPr>
            <a:r>
              <a:rPr lang="en-US" sz="1600" dirty="0"/>
              <a:t>Similar to the previous year - sections were basically divided into tendon, shoulder, knee and ankle general areas plus an enormous modality section was added.  Curriculum consisted of the same huge stack of articles. One of Parry’s job was again to “weed out” “insignificant” articles.  Classes were again “fit in” where possible with the same format of instruction.  After the tendon curriculum, however, very few classes were actually held due to a very busy clinic and an equally very busy chief.    </a:t>
            </a:r>
          </a:p>
          <a:p>
            <a:pPr>
              <a:lnSpc>
                <a:spcPct val="80000"/>
              </a:lnSpc>
            </a:pPr>
            <a:r>
              <a:rPr lang="en-US" dirty="0">
                <a:solidFill>
                  <a:schemeClr val="accent1">
                    <a:lumMod val="75000"/>
                  </a:schemeClr>
                </a:solidFill>
              </a:rPr>
              <a:t>Athletic Training</a:t>
            </a:r>
            <a:r>
              <a:rPr lang="en-US" dirty="0"/>
              <a:t>:</a:t>
            </a:r>
          </a:p>
          <a:p>
            <a:pPr lvl="1">
              <a:lnSpc>
                <a:spcPct val="80000"/>
              </a:lnSpc>
            </a:pPr>
            <a:r>
              <a:rPr lang="en-US" sz="1600" dirty="0"/>
              <a:t>Used the </a:t>
            </a:r>
            <a:r>
              <a:rPr lang="en-US" sz="1600" dirty="0" err="1"/>
              <a:t>Arnheim</a:t>
            </a:r>
            <a:r>
              <a:rPr lang="en-US" sz="1600" dirty="0"/>
              <a:t> text as curriculum.  Mostly self-taught with a syllabus provided by the Department of Physical Education (DPE) head trainer.  Covered intramurals with DPE during the fall from Sep-Apr. A midterm was given in December, a final exam was given in April.</a:t>
            </a:r>
          </a:p>
          <a:p>
            <a:pPr>
              <a:lnSpc>
                <a:spcPct val="80000"/>
              </a:lnSpc>
            </a:pPr>
            <a:r>
              <a:rPr lang="en-US" dirty="0">
                <a:solidFill>
                  <a:schemeClr val="accent1">
                    <a:lumMod val="75000"/>
                  </a:schemeClr>
                </a:solidFill>
              </a:rPr>
              <a:t>Time</a:t>
            </a:r>
            <a:r>
              <a:rPr lang="en-US" dirty="0"/>
              <a:t>: </a:t>
            </a:r>
            <a:r>
              <a:rPr lang="en-US" sz="1600" dirty="0"/>
              <a:t>Similar as the previous year </a:t>
            </a:r>
          </a:p>
        </p:txBody>
      </p:sp>
      <p:pic>
        <p:nvPicPr>
          <p:cNvPr id="139268" name="Picture 4" descr="road march"/>
          <p:cNvPicPr>
            <a:picLocks noChangeAspect="1" noChangeArrowheads="1"/>
          </p:cNvPicPr>
          <p:nvPr/>
        </p:nvPicPr>
        <p:blipFill>
          <a:blip r:embed="rId3" cstate="print"/>
          <a:srcRect t="32001" b="24001"/>
          <a:stretch>
            <a:fillRect/>
          </a:stretch>
        </p:blipFill>
        <p:spPr bwMode="auto">
          <a:xfrm>
            <a:off x="5410200" y="1752600"/>
            <a:ext cx="3505200" cy="11557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027" descr="C:\ORTHO\PHOTOS\WestPoint31July\MVC-018S.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5" descr="gym entry"/>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49" name="Left Brace 48"/>
          <p:cNvSpPr/>
          <p:nvPr/>
        </p:nvSpPr>
        <p:spPr>
          <a:xfrm>
            <a:off x="2438400" y="4953000"/>
            <a:ext cx="228600" cy="990600"/>
          </a:xfrm>
          <a:prstGeom prst="leftBrace">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50" name="Left Brace 49"/>
          <p:cNvSpPr/>
          <p:nvPr/>
        </p:nvSpPr>
        <p:spPr>
          <a:xfrm>
            <a:off x="2655888" y="2438400"/>
            <a:ext cx="239712" cy="2362200"/>
          </a:xfrm>
          <a:prstGeom prst="leftBrace">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9221" name="Rectangle 4"/>
          <p:cNvSpPr>
            <a:spLocks noChangeArrowheads="1"/>
          </p:cNvSpPr>
          <p:nvPr/>
        </p:nvSpPr>
        <p:spPr bwMode="auto">
          <a:xfrm>
            <a:off x="750888" y="5257800"/>
            <a:ext cx="1524000" cy="276225"/>
          </a:xfrm>
          <a:prstGeom prst="rect">
            <a:avLst/>
          </a:prstGeom>
          <a:solidFill>
            <a:srgbClr val="92D050"/>
          </a:solidFill>
          <a:ln w="57150">
            <a:solidFill>
              <a:schemeClr val="tx1"/>
            </a:solidFill>
            <a:miter lim="800000"/>
            <a:headEnd/>
            <a:tailEnd/>
          </a:ln>
        </p:spPr>
        <p:txBody>
          <a:bodyPr>
            <a:spAutoFit/>
          </a:bodyPr>
          <a:lstStyle/>
          <a:p>
            <a:r>
              <a:rPr lang="en-US" sz="1200"/>
              <a:t>LTC Chuck Scoville</a:t>
            </a:r>
          </a:p>
        </p:txBody>
      </p:sp>
      <p:sp>
        <p:nvSpPr>
          <p:cNvPr id="9222" name="Rectangle 6"/>
          <p:cNvSpPr>
            <a:spLocks noChangeArrowheads="1"/>
          </p:cNvSpPr>
          <p:nvPr/>
        </p:nvSpPr>
        <p:spPr bwMode="auto">
          <a:xfrm>
            <a:off x="762000" y="3505200"/>
            <a:ext cx="1447800" cy="276225"/>
          </a:xfrm>
          <a:prstGeom prst="rect">
            <a:avLst/>
          </a:prstGeom>
          <a:solidFill>
            <a:srgbClr val="92D050"/>
          </a:solidFill>
          <a:ln w="57150">
            <a:solidFill>
              <a:schemeClr val="tx1"/>
            </a:solidFill>
            <a:miter lim="800000"/>
            <a:headEnd/>
            <a:tailEnd/>
          </a:ln>
        </p:spPr>
        <p:txBody>
          <a:bodyPr>
            <a:spAutoFit/>
          </a:bodyPr>
          <a:lstStyle/>
          <a:p>
            <a:r>
              <a:rPr lang="en-US" sz="1200" dirty="0"/>
              <a:t>LTC Barb Springer</a:t>
            </a:r>
          </a:p>
        </p:txBody>
      </p:sp>
      <p:sp>
        <p:nvSpPr>
          <p:cNvPr id="9223" name="Rectangle 9"/>
          <p:cNvSpPr>
            <a:spLocks noChangeArrowheads="1"/>
          </p:cNvSpPr>
          <p:nvPr/>
        </p:nvSpPr>
        <p:spPr bwMode="auto">
          <a:xfrm>
            <a:off x="3070225" y="5638800"/>
            <a:ext cx="1566863" cy="276225"/>
          </a:xfrm>
          <a:prstGeom prst="rect">
            <a:avLst/>
          </a:prstGeom>
          <a:solidFill>
            <a:srgbClr val="92D050"/>
          </a:solidFill>
          <a:ln w="9525">
            <a:noFill/>
            <a:miter lim="800000"/>
            <a:headEnd/>
            <a:tailEnd/>
          </a:ln>
        </p:spPr>
        <p:txBody>
          <a:bodyPr wrap="none">
            <a:spAutoFit/>
          </a:bodyPr>
          <a:lstStyle/>
          <a:p>
            <a:r>
              <a:rPr lang="en-US" sz="1200" dirty="0"/>
              <a:t>LTC Steve Bullock   </a:t>
            </a:r>
          </a:p>
        </p:txBody>
      </p:sp>
      <p:sp>
        <p:nvSpPr>
          <p:cNvPr id="9224" name="Rectangle 10"/>
          <p:cNvSpPr>
            <a:spLocks noChangeArrowheads="1"/>
          </p:cNvSpPr>
          <p:nvPr/>
        </p:nvSpPr>
        <p:spPr bwMode="auto">
          <a:xfrm>
            <a:off x="3048000" y="5105400"/>
            <a:ext cx="1558925" cy="276225"/>
          </a:xfrm>
          <a:prstGeom prst="rect">
            <a:avLst/>
          </a:prstGeom>
          <a:solidFill>
            <a:srgbClr val="92D050"/>
          </a:solidFill>
          <a:ln w="9525">
            <a:noFill/>
            <a:miter lim="800000"/>
            <a:headEnd/>
            <a:tailEnd/>
          </a:ln>
        </p:spPr>
        <p:txBody>
          <a:bodyPr wrap="none">
            <a:spAutoFit/>
          </a:bodyPr>
          <a:lstStyle/>
          <a:p>
            <a:r>
              <a:rPr lang="en-US" sz="1200" dirty="0"/>
              <a:t>LTC J. Parry Gerber</a:t>
            </a:r>
          </a:p>
        </p:txBody>
      </p:sp>
      <p:sp>
        <p:nvSpPr>
          <p:cNvPr id="9225" name="Rectangle 11"/>
          <p:cNvSpPr>
            <a:spLocks noChangeArrowheads="1"/>
          </p:cNvSpPr>
          <p:nvPr/>
        </p:nvSpPr>
        <p:spPr bwMode="auto">
          <a:xfrm>
            <a:off x="3875088" y="4495801"/>
            <a:ext cx="1611312" cy="276999"/>
          </a:xfrm>
          <a:prstGeom prst="rect">
            <a:avLst/>
          </a:prstGeom>
          <a:solidFill>
            <a:srgbClr val="92D050"/>
          </a:solidFill>
          <a:ln w="9525">
            <a:noFill/>
            <a:miter lim="800000"/>
            <a:headEnd/>
            <a:tailEnd/>
          </a:ln>
        </p:spPr>
        <p:txBody>
          <a:bodyPr wrap="square">
            <a:spAutoFit/>
          </a:bodyPr>
          <a:lstStyle/>
          <a:p>
            <a:r>
              <a:rPr lang="en-US" sz="1200" dirty="0"/>
              <a:t>COL Joseph Molloy </a:t>
            </a:r>
          </a:p>
        </p:txBody>
      </p:sp>
      <p:sp>
        <p:nvSpPr>
          <p:cNvPr id="9226" name="Rectangle 12"/>
          <p:cNvSpPr>
            <a:spLocks noChangeArrowheads="1"/>
          </p:cNvSpPr>
          <p:nvPr/>
        </p:nvSpPr>
        <p:spPr bwMode="auto">
          <a:xfrm>
            <a:off x="3886200" y="4191001"/>
            <a:ext cx="1589088" cy="276999"/>
          </a:xfrm>
          <a:prstGeom prst="rect">
            <a:avLst/>
          </a:prstGeom>
          <a:solidFill>
            <a:srgbClr val="92D050"/>
          </a:solidFill>
          <a:ln w="9525">
            <a:noFill/>
            <a:miter lim="800000"/>
            <a:headEnd/>
            <a:tailEnd/>
          </a:ln>
        </p:spPr>
        <p:txBody>
          <a:bodyPr wrap="square">
            <a:spAutoFit/>
          </a:bodyPr>
          <a:lstStyle/>
          <a:p>
            <a:r>
              <a:rPr lang="en-US" sz="1200" dirty="0"/>
              <a:t>LTC Timothy </a:t>
            </a:r>
            <a:r>
              <a:rPr lang="en-US" sz="1200" dirty="0" err="1"/>
              <a:t>Gangel</a:t>
            </a:r>
            <a:endParaRPr lang="en-US" sz="1200" dirty="0"/>
          </a:p>
        </p:txBody>
      </p:sp>
      <p:sp>
        <p:nvSpPr>
          <p:cNvPr id="9227" name="Rectangle 13"/>
          <p:cNvSpPr>
            <a:spLocks noChangeArrowheads="1"/>
          </p:cNvSpPr>
          <p:nvPr/>
        </p:nvSpPr>
        <p:spPr bwMode="auto">
          <a:xfrm>
            <a:off x="4559300" y="3581400"/>
            <a:ext cx="1677988" cy="276225"/>
          </a:xfrm>
          <a:prstGeom prst="rect">
            <a:avLst/>
          </a:prstGeom>
          <a:solidFill>
            <a:srgbClr val="92D050"/>
          </a:solidFill>
          <a:ln w="9525">
            <a:noFill/>
            <a:miter lim="800000"/>
            <a:headEnd/>
            <a:tailEnd/>
          </a:ln>
        </p:spPr>
        <p:txBody>
          <a:bodyPr wrap="none">
            <a:spAutoFit/>
          </a:bodyPr>
          <a:lstStyle/>
          <a:p>
            <a:r>
              <a:rPr lang="en-US" sz="1200"/>
              <a:t>LTC Greg Weaver      </a:t>
            </a:r>
          </a:p>
        </p:txBody>
      </p:sp>
      <p:sp>
        <p:nvSpPr>
          <p:cNvPr id="9228" name="Rectangle 14"/>
          <p:cNvSpPr>
            <a:spLocks noChangeArrowheads="1"/>
          </p:cNvSpPr>
          <p:nvPr/>
        </p:nvSpPr>
        <p:spPr bwMode="auto">
          <a:xfrm>
            <a:off x="4576763" y="3276600"/>
            <a:ext cx="1660525" cy="276225"/>
          </a:xfrm>
          <a:prstGeom prst="rect">
            <a:avLst/>
          </a:prstGeom>
          <a:solidFill>
            <a:schemeClr val="bg1"/>
          </a:solidFill>
          <a:ln w="9525">
            <a:noFill/>
            <a:miter lim="800000"/>
            <a:headEnd/>
            <a:tailEnd/>
          </a:ln>
        </p:spPr>
        <p:txBody>
          <a:bodyPr wrap="none">
            <a:spAutoFit/>
          </a:bodyPr>
          <a:lstStyle/>
          <a:p>
            <a:r>
              <a:rPr lang="en-US" sz="1200"/>
              <a:t>LCDR Rod Clayton    </a:t>
            </a:r>
          </a:p>
        </p:txBody>
      </p:sp>
      <p:sp>
        <p:nvSpPr>
          <p:cNvPr id="9229" name="Rectangle 15"/>
          <p:cNvSpPr>
            <a:spLocks noChangeArrowheads="1"/>
          </p:cNvSpPr>
          <p:nvPr/>
        </p:nvSpPr>
        <p:spPr bwMode="auto">
          <a:xfrm>
            <a:off x="5410200" y="2438400"/>
            <a:ext cx="1692275" cy="276225"/>
          </a:xfrm>
          <a:prstGeom prst="rect">
            <a:avLst/>
          </a:prstGeom>
          <a:solidFill>
            <a:srgbClr val="92D050"/>
          </a:solidFill>
          <a:ln w="9525">
            <a:noFill/>
            <a:miter lim="800000"/>
            <a:headEnd/>
            <a:tailEnd/>
          </a:ln>
        </p:spPr>
        <p:txBody>
          <a:bodyPr wrap="none">
            <a:spAutoFit/>
          </a:bodyPr>
          <a:lstStyle/>
          <a:p>
            <a:r>
              <a:rPr lang="en-US" sz="1200" dirty="0"/>
              <a:t>LTC Allyson Pritchard </a:t>
            </a:r>
          </a:p>
        </p:txBody>
      </p:sp>
      <p:sp>
        <p:nvSpPr>
          <p:cNvPr id="9230" name="Rectangle 16"/>
          <p:cNvSpPr>
            <a:spLocks noChangeArrowheads="1"/>
          </p:cNvSpPr>
          <p:nvPr/>
        </p:nvSpPr>
        <p:spPr bwMode="auto">
          <a:xfrm>
            <a:off x="5410200" y="2743200"/>
            <a:ext cx="1676400" cy="276225"/>
          </a:xfrm>
          <a:prstGeom prst="rect">
            <a:avLst/>
          </a:prstGeom>
          <a:solidFill>
            <a:srgbClr val="00B0F0"/>
          </a:solidFill>
          <a:ln w="9525">
            <a:noFill/>
            <a:miter lim="800000"/>
            <a:headEnd/>
            <a:tailEnd/>
          </a:ln>
        </p:spPr>
        <p:txBody>
          <a:bodyPr>
            <a:spAutoFit/>
          </a:bodyPr>
          <a:lstStyle/>
          <a:p>
            <a:r>
              <a:rPr lang="en-US" sz="1200" dirty="0"/>
              <a:t>Lt Col Steve </a:t>
            </a:r>
            <a:r>
              <a:rPr lang="en-US" sz="1200" dirty="0" err="1"/>
              <a:t>Steocker</a:t>
            </a:r>
            <a:endParaRPr lang="en-US" sz="1200" dirty="0"/>
          </a:p>
        </p:txBody>
      </p:sp>
      <p:sp>
        <p:nvSpPr>
          <p:cNvPr id="9232" name="TextBox 52"/>
          <p:cNvSpPr txBox="1">
            <a:spLocks noChangeArrowheads="1"/>
          </p:cNvSpPr>
          <p:nvPr/>
        </p:nvSpPr>
        <p:spPr bwMode="auto">
          <a:xfrm>
            <a:off x="4648200" y="5029200"/>
            <a:ext cx="870751" cy="461665"/>
          </a:xfrm>
          <a:prstGeom prst="rect">
            <a:avLst/>
          </a:prstGeom>
          <a:noFill/>
          <a:ln w="9525">
            <a:noFill/>
            <a:miter lim="800000"/>
            <a:headEnd/>
            <a:tailEnd/>
          </a:ln>
        </p:spPr>
        <p:txBody>
          <a:bodyPr wrap="none">
            <a:spAutoFit/>
          </a:bodyPr>
          <a:lstStyle/>
          <a:p>
            <a:r>
              <a:rPr lang="en-US" dirty="0" smtClean="0">
                <a:solidFill>
                  <a:schemeClr val="bg1"/>
                </a:solidFill>
              </a:rPr>
              <a:t>1996</a:t>
            </a:r>
            <a:endParaRPr lang="en-US" dirty="0">
              <a:solidFill>
                <a:schemeClr val="bg1"/>
              </a:solidFill>
            </a:endParaRPr>
          </a:p>
        </p:txBody>
      </p:sp>
      <p:sp>
        <p:nvSpPr>
          <p:cNvPr id="9233" name="TextBox 52"/>
          <p:cNvSpPr txBox="1">
            <a:spLocks noChangeArrowheads="1"/>
          </p:cNvSpPr>
          <p:nvPr/>
        </p:nvSpPr>
        <p:spPr bwMode="auto">
          <a:xfrm>
            <a:off x="5627688" y="4278313"/>
            <a:ext cx="870751" cy="461665"/>
          </a:xfrm>
          <a:prstGeom prst="rect">
            <a:avLst/>
          </a:prstGeom>
          <a:noFill/>
          <a:ln w="9525">
            <a:noFill/>
            <a:miter lim="800000"/>
            <a:headEnd/>
            <a:tailEnd/>
          </a:ln>
        </p:spPr>
        <p:txBody>
          <a:bodyPr wrap="none">
            <a:spAutoFit/>
          </a:bodyPr>
          <a:lstStyle/>
          <a:p>
            <a:r>
              <a:rPr lang="en-US" dirty="0" smtClean="0">
                <a:solidFill>
                  <a:schemeClr val="bg1"/>
                </a:solidFill>
              </a:rPr>
              <a:t>1997</a:t>
            </a:r>
            <a:endParaRPr lang="en-US" dirty="0">
              <a:solidFill>
                <a:schemeClr val="bg1"/>
              </a:solidFill>
            </a:endParaRPr>
          </a:p>
        </p:txBody>
      </p:sp>
      <p:sp>
        <p:nvSpPr>
          <p:cNvPr id="9234" name="TextBox 52"/>
          <p:cNvSpPr txBox="1">
            <a:spLocks noChangeArrowheads="1"/>
          </p:cNvSpPr>
          <p:nvPr/>
        </p:nvSpPr>
        <p:spPr bwMode="auto">
          <a:xfrm>
            <a:off x="7162800" y="2514600"/>
            <a:ext cx="696912" cy="369888"/>
          </a:xfrm>
          <a:prstGeom prst="rect">
            <a:avLst/>
          </a:prstGeom>
          <a:noFill/>
          <a:ln w="9525">
            <a:noFill/>
            <a:miter lim="800000"/>
            <a:headEnd/>
            <a:tailEnd/>
          </a:ln>
        </p:spPr>
        <p:txBody>
          <a:bodyPr wrap="none">
            <a:spAutoFit/>
          </a:bodyPr>
          <a:lstStyle/>
          <a:p>
            <a:r>
              <a:rPr lang="en-US" dirty="0" smtClean="0">
                <a:solidFill>
                  <a:schemeClr val="bg1"/>
                </a:solidFill>
              </a:rPr>
              <a:t>1999</a:t>
            </a:r>
            <a:endParaRPr lang="en-US" dirty="0">
              <a:solidFill>
                <a:schemeClr val="bg1"/>
              </a:solidFill>
            </a:endParaRPr>
          </a:p>
        </p:txBody>
      </p:sp>
      <p:sp>
        <p:nvSpPr>
          <p:cNvPr id="9236" name="Rectangle 74"/>
          <p:cNvSpPr>
            <a:spLocks noChangeArrowheads="1"/>
          </p:cNvSpPr>
          <p:nvPr/>
        </p:nvSpPr>
        <p:spPr bwMode="auto">
          <a:xfrm>
            <a:off x="609600" y="0"/>
            <a:ext cx="8153400" cy="830997"/>
          </a:xfrm>
          <a:prstGeom prst="rect">
            <a:avLst/>
          </a:prstGeom>
          <a:noFill/>
          <a:ln w="9525">
            <a:noFill/>
            <a:miter lim="800000"/>
            <a:headEnd/>
            <a:tailEnd/>
          </a:ln>
        </p:spPr>
        <p:txBody>
          <a:bodyPr>
            <a:spAutoFit/>
          </a:bodyPr>
          <a:lstStyle/>
          <a:p>
            <a:r>
              <a:rPr lang="en-US" b="1" dirty="0">
                <a:solidFill>
                  <a:schemeClr val="bg1"/>
                </a:solidFill>
                <a:cs typeface="Arial" charset="0"/>
              </a:rPr>
              <a:t>West Point Sports Medicine-Physical Therapy </a:t>
            </a:r>
            <a:r>
              <a:rPr lang="en-US" b="1" u="sng" dirty="0" smtClean="0">
                <a:solidFill>
                  <a:schemeClr val="bg1"/>
                </a:solidFill>
                <a:cs typeface="Arial" charset="0"/>
              </a:rPr>
              <a:t>Residency</a:t>
            </a:r>
            <a:r>
              <a:rPr lang="en-US" b="1" dirty="0" smtClean="0">
                <a:solidFill>
                  <a:schemeClr val="bg1"/>
                </a:solidFill>
                <a:cs typeface="Arial" charset="0"/>
              </a:rPr>
              <a:t>: </a:t>
            </a:r>
            <a:r>
              <a:rPr lang="en-US" b="1" dirty="0">
                <a:solidFill>
                  <a:schemeClr val="bg1"/>
                </a:solidFill>
                <a:cs typeface="Arial" charset="0"/>
              </a:rPr>
              <a:t>1995-1999</a:t>
            </a:r>
          </a:p>
        </p:txBody>
      </p:sp>
      <p:sp>
        <p:nvSpPr>
          <p:cNvPr id="9238" name="TextBox 52"/>
          <p:cNvSpPr txBox="1">
            <a:spLocks noChangeArrowheads="1"/>
          </p:cNvSpPr>
          <p:nvPr/>
        </p:nvSpPr>
        <p:spPr bwMode="auto">
          <a:xfrm>
            <a:off x="6324600" y="3363913"/>
            <a:ext cx="870751" cy="461665"/>
          </a:xfrm>
          <a:prstGeom prst="rect">
            <a:avLst/>
          </a:prstGeom>
          <a:noFill/>
          <a:ln w="9525">
            <a:noFill/>
            <a:miter lim="800000"/>
            <a:headEnd/>
            <a:tailEnd/>
          </a:ln>
        </p:spPr>
        <p:txBody>
          <a:bodyPr wrap="none">
            <a:spAutoFit/>
          </a:bodyPr>
          <a:lstStyle/>
          <a:p>
            <a:r>
              <a:rPr lang="en-US" dirty="0" smtClean="0">
                <a:solidFill>
                  <a:schemeClr val="bg1"/>
                </a:solidFill>
              </a:rPr>
              <a:t>1998</a:t>
            </a:r>
            <a:endParaRPr lang="en-US" dirty="0">
              <a:solidFill>
                <a:schemeClr val="bg1"/>
              </a:solidFill>
            </a:endParaRPr>
          </a:p>
        </p:txBody>
      </p:sp>
      <p:sp>
        <p:nvSpPr>
          <p:cNvPr id="23" name="TextBox 52"/>
          <p:cNvSpPr txBox="1">
            <a:spLocks noChangeArrowheads="1"/>
          </p:cNvSpPr>
          <p:nvPr/>
        </p:nvSpPr>
        <p:spPr bwMode="auto">
          <a:xfrm>
            <a:off x="4648200" y="5562600"/>
            <a:ext cx="870751" cy="461665"/>
          </a:xfrm>
          <a:prstGeom prst="rect">
            <a:avLst/>
          </a:prstGeom>
          <a:noFill/>
          <a:ln w="9525">
            <a:noFill/>
            <a:miter lim="800000"/>
            <a:headEnd/>
            <a:tailEnd/>
          </a:ln>
        </p:spPr>
        <p:txBody>
          <a:bodyPr wrap="none">
            <a:spAutoFit/>
          </a:bodyPr>
          <a:lstStyle/>
          <a:p>
            <a:r>
              <a:rPr lang="en-US" dirty="0" smtClean="0">
                <a:solidFill>
                  <a:schemeClr val="bg1"/>
                </a:solidFill>
              </a:rPr>
              <a:t>1995</a:t>
            </a:r>
            <a:endParaRPr lang="en-US" dirty="0">
              <a:solidFill>
                <a:schemeClr val="bg1"/>
              </a:solidFill>
            </a:endParaRPr>
          </a:p>
        </p:txBody>
      </p:sp>
      <p:sp>
        <p:nvSpPr>
          <p:cNvPr id="25" name="Rectangle 6"/>
          <p:cNvSpPr>
            <a:spLocks noChangeArrowheads="1"/>
          </p:cNvSpPr>
          <p:nvPr/>
        </p:nvSpPr>
        <p:spPr bwMode="auto">
          <a:xfrm>
            <a:off x="1524000" y="1143000"/>
            <a:ext cx="6553200" cy="590931"/>
          </a:xfrm>
          <a:prstGeom prst="rect">
            <a:avLst/>
          </a:prstGeom>
          <a:solidFill>
            <a:srgbClr val="92D050"/>
          </a:solidFill>
          <a:ln w="57150">
            <a:solidFill>
              <a:schemeClr val="tx1"/>
            </a:solidFill>
            <a:miter lim="800000"/>
            <a:headEnd/>
            <a:tailEnd/>
          </a:ln>
        </p:spPr>
        <p:txBody>
          <a:bodyPr wrap="square">
            <a:spAutoFit/>
          </a:bodyPr>
          <a:lstStyle/>
          <a:p>
            <a:pPr lvl="1">
              <a:lnSpc>
                <a:spcPct val="90000"/>
              </a:lnSpc>
            </a:pPr>
            <a:r>
              <a:rPr lang="en-US" sz="1800" dirty="0" smtClean="0"/>
              <a:t>The first ever clinic residency (of any kind) recognized              </a:t>
            </a:r>
          </a:p>
          <a:p>
            <a:pPr lvl="1">
              <a:lnSpc>
                <a:spcPct val="90000"/>
              </a:lnSpc>
            </a:pPr>
            <a:r>
              <a:rPr lang="en-US" sz="1800" dirty="0" smtClean="0"/>
              <a:t>           by the APTA was this residency in 1999.</a:t>
            </a:r>
            <a:endParaRPr lang="en-US" sz="18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5"/>
                                        </p:tgtEl>
                                        <p:attrNameLst>
                                          <p:attrName>style.visibility</p:attrName>
                                        </p:attrNameLst>
                                      </p:cBhvr>
                                      <p:to>
                                        <p:strVal val="visible"/>
                                      </p:to>
                                    </p:set>
                                    <p:anim calcmode="discrete" valueType="clr">
                                      <p:cBhvr override="childStyle">
                                        <p:cTn id="7" dur="80"/>
                                        <p:tgtEl>
                                          <p:spTgt spid="2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5"/>
                                        </p:tgtEl>
                                        <p:attrNameLst>
                                          <p:attrName>fillcolor</p:attrName>
                                        </p:attrNameLst>
                                      </p:cBhvr>
                                      <p:tavLst>
                                        <p:tav tm="0">
                                          <p:val>
                                            <p:clrVal>
                                              <a:schemeClr val="accent2"/>
                                            </p:clrVal>
                                          </p:val>
                                        </p:tav>
                                        <p:tav tm="50000">
                                          <p:val>
                                            <p:clrVal>
                                              <a:schemeClr val="hlink"/>
                                            </p:clrVal>
                                          </p:val>
                                        </p:tav>
                                      </p:tavLst>
                                    </p:anim>
                                    <p:set>
                                      <p:cBhvr>
                                        <p:cTn id="9" dur="80"/>
                                        <p:tgtEl>
                                          <p:spTgt spid="2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1066800" y="228600"/>
            <a:ext cx="7239000" cy="1143000"/>
          </a:xfrm>
        </p:spPr>
        <p:txBody>
          <a:bodyPr/>
          <a:lstStyle/>
          <a:p>
            <a:r>
              <a:rPr lang="en-US" dirty="0"/>
              <a:t> </a:t>
            </a:r>
            <a:r>
              <a:rPr lang="en-US" dirty="0" smtClean="0"/>
              <a:t>Barb </a:t>
            </a:r>
            <a:r>
              <a:rPr lang="en-US" dirty="0"/>
              <a:t>Springer</a:t>
            </a:r>
          </a:p>
        </p:txBody>
      </p:sp>
      <p:pic>
        <p:nvPicPr>
          <p:cNvPr id="141317" name="Picture 5" descr="MPIA-Springer,Lasko"/>
          <p:cNvPicPr>
            <a:picLocks noChangeAspect="1" noChangeArrowheads="1"/>
          </p:cNvPicPr>
          <p:nvPr/>
        </p:nvPicPr>
        <p:blipFill>
          <a:blip r:embed="rId2" cstate="print"/>
          <a:srcRect/>
          <a:stretch>
            <a:fillRect/>
          </a:stretch>
        </p:blipFill>
        <p:spPr bwMode="auto">
          <a:xfrm>
            <a:off x="3048000" y="1676400"/>
            <a:ext cx="3201988" cy="4810125"/>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p:txBody>
          <a:bodyPr/>
          <a:lstStyle/>
          <a:p>
            <a:r>
              <a:rPr lang="en-US"/>
              <a:t> Barbara Springer</a:t>
            </a:r>
          </a:p>
        </p:txBody>
      </p:sp>
      <p:sp>
        <p:nvSpPr>
          <p:cNvPr id="169987" name="Rectangle 3"/>
          <p:cNvSpPr>
            <a:spLocks noGrp="1" noChangeArrowheads="1"/>
          </p:cNvSpPr>
          <p:nvPr>
            <p:ph type="body" idx="1"/>
          </p:nvPr>
        </p:nvSpPr>
        <p:spPr>
          <a:xfrm>
            <a:off x="685800" y="1905000"/>
            <a:ext cx="8001000" cy="3962400"/>
          </a:xfrm>
        </p:spPr>
        <p:txBody>
          <a:bodyPr/>
          <a:lstStyle/>
          <a:p>
            <a:pPr>
              <a:lnSpc>
                <a:spcPct val="90000"/>
              </a:lnSpc>
            </a:pPr>
            <a:r>
              <a:rPr lang="en-US" sz="2400" dirty="0"/>
              <a:t>Chief of West Point and Director of the Residency (1996-1999)</a:t>
            </a:r>
          </a:p>
          <a:p>
            <a:pPr lvl="1">
              <a:lnSpc>
                <a:spcPct val="90000"/>
              </a:lnSpc>
            </a:pPr>
            <a:r>
              <a:rPr lang="en-US" sz="1800" dirty="0"/>
              <a:t>First chief to have a former resident (Parry Gerber) stay as assistant director.  Staff therapist Glenn Williams (very research oriented) also remained on staff</a:t>
            </a:r>
          </a:p>
          <a:p>
            <a:pPr>
              <a:lnSpc>
                <a:spcPct val="90000"/>
              </a:lnSpc>
            </a:pPr>
            <a:r>
              <a:rPr lang="en-US" sz="2400" dirty="0"/>
              <a:t>If you organize and promote . . . they will recognize it, staff it, fund it, etc.</a:t>
            </a:r>
            <a:r>
              <a:rPr lang="en-US" sz="2000" dirty="0"/>
              <a:t> </a:t>
            </a:r>
          </a:p>
          <a:p>
            <a:pPr>
              <a:lnSpc>
                <a:spcPct val="90000"/>
              </a:lnSpc>
              <a:buFont typeface="Wingdings" pitchFamily="2" charset="2"/>
              <a:buNone/>
            </a:pPr>
            <a:r>
              <a:rPr lang="en-US" sz="2400" dirty="0"/>
              <a:t>	One of her top priorities was to provide better overall organization and structure to the residency</a:t>
            </a:r>
            <a:r>
              <a:rPr lang="en-US" sz="2000" dirty="0"/>
              <a:t> </a:t>
            </a:r>
          </a:p>
          <a:p>
            <a:pPr lvl="1">
              <a:lnSpc>
                <a:spcPct val="90000"/>
              </a:lnSpc>
            </a:pPr>
            <a:r>
              <a:rPr lang="en-US" sz="1800" dirty="0"/>
              <a:t>The first ever clinic residency recognized by the APTA was this residency in 1999.</a:t>
            </a:r>
          </a:p>
          <a:p>
            <a:pPr>
              <a:lnSpc>
                <a:spcPct val="90000"/>
              </a:lnSpc>
            </a:pP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75000"/>
          </a:schemeClr>
        </a:solidFill>
        <a:effectLst/>
      </p:bgPr>
    </p:bg>
    <p:spTree>
      <p:nvGrpSpPr>
        <p:cNvPr id="1" name=""/>
        <p:cNvGrpSpPr/>
        <p:nvPr/>
      </p:nvGrpSpPr>
      <p:grpSpPr>
        <a:xfrm>
          <a:off x="0" y="0"/>
          <a:ext cx="0" cy="0"/>
          <a:chOff x="0" y="0"/>
          <a:chExt cx="0" cy="0"/>
        </a:xfrm>
      </p:grpSpPr>
      <p:pic>
        <p:nvPicPr>
          <p:cNvPr id="3074" name="Picture 8" descr="http://www.usma.edu/dpe/arvin_oval.png"/>
          <p:cNvPicPr>
            <a:picLocks noChangeAspect="1" noChangeArrowheads="1"/>
          </p:cNvPicPr>
          <p:nvPr/>
        </p:nvPicPr>
        <p:blipFill>
          <a:blip r:embed="rId3" cstate="print"/>
          <a:srcRect/>
          <a:stretch>
            <a:fillRect/>
          </a:stretch>
        </p:blipFill>
        <p:spPr bwMode="auto">
          <a:xfrm>
            <a:off x="0" y="228600"/>
            <a:ext cx="9121775" cy="5867400"/>
          </a:xfrm>
          <a:prstGeom prst="rect">
            <a:avLst/>
          </a:prstGeom>
          <a:noFill/>
          <a:ln w="9525">
            <a:noFill/>
            <a:miter lim="800000"/>
            <a:headEnd/>
            <a:tailEnd/>
          </a:ln>
        </p:spPr>
      </p:pic>
      <p:sp>
        <p:nvSpPr>
          <p:cNvPr id="3075" name="TextBox 5"/>
          <p:cNvSpPr txBox="1">
            <a:spLocks noChangeArrowheads="1"/>
          </p:cNvSpPr>
          <p:nvPr/>
        </p:nvSpPr>
        <p:spPr bwMode="auto">
          <a:xfrm>
            <a:off x="2886075" y="990600"/>
            <a:ext cx="3371850" cy="708025"/>
          </a:xfrm>
          <a:prstGeom prst="rect">
            <a:avLst/>
          </a:prstGeom>
          <a:noFill/>
          <a:ln w="9525">
            <a:noFill/>
            <a:miter lim="800000"/>
            <a:headEnd/>
            <a:tailEnd/>
          </a:ln>
        </p:spPr>
        <p:txBody>
          <a:bodyPr wrap="none">
            <a:spAutoFit/>
          </a:bodyPr>
          <a:lstStyle/>
          <a:p>
            <a:r>
              <a:rPr lang="en-US" sz="4000" b="1"/>
              <a:t>WEST POINT</a:t>
            </a:r>
          </a:p>
        </p:txBody>
      </p:sp>
      <p:sp>
        <p:nvSpPr>
          <p:cNvPr id="4" name="Rectangle 18"/>
          <p:cNvSpPr>
            <a:spLocks noChangeArrowheads="1"/>
          </p:cNvSpPr>
          <p:nvPr/>
        </p:nvSpPr>
        <p:spPr bwMode="auto">
          <a:xfrm>
            <a:off x="0" y="6400800"/>
            <a:ext cx="9144000" cy="457200"/>
          </a:xfrm>
          <a:prstGeom prst="rect">
            <a:avLst/>
          </a:prstGeom>
          <a:noFill/>
          <a:ln w="9525">
            <a:noFill/>
            <a:miter lim="800000"/>
            <a:headEnd/>
            <a:tailEnd/>
          </a:ln>
          <a:effectLst/>
        </p:spPr>
        <p:txBody>
          <a:bodyPr lIns="92075" tIns="46038" rIns="92075" bIns="46038"/>
          <a:lstStyle/>
          <a:p>
            <a:pPr algn="ctr">
              <a:lnSpc>
                <a:spcPct val="160000"/>
              </a:lnSpc>
              <a:spcBef>
                <a:spcPct val="45000"/>
              </a:spcBef>
              <a:buClr>
                <a:schemeClr val="tx2"/>
              </a:buClr>
              <a:buSzPct val="65000"/>
              <a:buFont typeface="Wingdings" pitchFamily="2" charset="2"/>
              <a:buNone/>
            </a:pPr>
            <a:endParaRPr lang="en-US" sz="1200" b="1" dirty="0">
              <a:solidFill>
                <a:schemeClr val="tx2"/>
              </a:solidFill>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457200" y="0"/>
            <a:ext cx="8229600" cy="1143000"/>
          </a:xfrm>
        </p:spPr>
        <p:txBody>
          <a:bodyPr/>
          <a:lstStyle/>
          <a:p>
            <a:r>
              <a:rPr lang="en-US" dirty="0" smtClean="0"/>
              <a:t>Class of 1997</a:t>
            </a:r>
            <a:endParaRPr lang="en-US" dirty="0"/>
          </a:p>
        </p:txBody>
      </p:sp>
      <p:sp>
        <p:nvSpPr>
          <p:cNvPr id="142339" name="Rectangle 3"/>
          <p:cNvSpPr>
            <a:spLocks noGrp="1" noChangeArrowheads="1"/>
          </p:cNvSpPr>
          <p:nvPr>
            <p:ph type="body" idx="1"/>
          </p:nvPr>
        </p:nvSpPr>
        <p:spPr>
          <a:xfrm>
            <a:off x="533400" y="1905000"/>
            <a:ext cx="8229600" cy="4648200"/>
          </a:xfrm>
        </p:spPr>
        <p:txBody>
          <a:bodyPr/>
          <a:lstStyle/>
          <a:p>
            <a:pPr>
              <a:lnSpc>
                <a:spcPct val="80000"/>
              </a:lnSpc>
            </a:pPr>
            <a:r>
              <a:rPr lang="en-US" sz="3200" dirty="0"/>
              <a:t>Director: Barb Springer</a:t>
            </a:r>
          </a:p>
          <a:p>
            <a:pPr>
              <a:lnSpc>
                <a:spcPct val="80000"/>
              </a:lnSpc>
            </a:pPr>
            <a:r>
              <a:rPr lang="en-US" sz="3200" dirty="0"/>
              <a:t>Residents: Joe Molloy &amp; Tim </a:t>
            </a:r>
            <a:r>
              <a:rPr lang="en-US" sz="3200" dirty="0" err="1"/>
              <a:t>Gangel</a:t>
            </a:r>
            <a:endParaRPr lang="en-US" sz="3200" dirty="0"/>
          </a:p>
          <a:p>
            <a:pPr>
              <a:lnSpc>
                <a:spcPct val="80000"/>
              </a:lnSpc>
            </a:pPr>
            <a:r>
              <a:rPr lang="en-US" sz="3200" dirty="0">
                <a:solidFill>
                  <a:schemeClr val="accent1">
                    <a:lumMod val="75000"/>
                  </a:schemeClr>
                </a:solidFill>
              </a:rPr>
              <a:t>Curriculum</a:t>
            </a:r>
            <a:r>
              <a:rPr lang="en-US" sz="3200" dirty="0"/>
              <a:t>: </a:t>
            </a:r>
          </a:p>
          <a:p>
            <a:pPr lvl="1">
              <a:lnSpc>
                <a:spcPct val="80000"/>
              </a:lnSpc>
            </a:pPr>
            <a:r>
              <a:rPr lang="en-US" sz="1800" dirty="0"/>
              <a:t>From the “weeded out” stack of articles, the first written curriculum was created and organized through the combined efforts of  Barb Springer, Parry Gerber, and Glenn Williams.  Each major section area was subdivided into topics with specific goals attached.  Several text book reading assignments were included along with some video tape lectures. Stress fractures and statistics was added to the curriculum.  Classes were scheduled from July - Mar and held on a regular basis, usually 2-3 days per week lasting for 1-1½ hours.  However, it was not infrequent to have a class start late and run into “free” time (for example lunch).  It was also not uncommon to have classes postponed due to unforeseen events (i.e., clinic matters, patient care, other).  </a:t>
            </a: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a:xfrm>
            <a:off x="457200" y="0"/>
            <a:ext cx="8229600" cy="1143000"/>
          </a:xfrm>
        </p:spPr>
        <p:txBody>
          <a:bodyPr/>
          <a:lstStyle/>
          <a:p>
            <a:r>
              <a:rPr lang="en-US" dirty="0" smtClean="0"/>
              <a:t>Class of 1997</a:t>
            </a:r>
            <a:endParaRPr lang="en-US" dirty="0"/>
          </a:p>
        </p:txBody>
      </p:sp>
      <p:sp>
        <p:nvSpPr>
          <p:cNvPr id="143363" name="Rectangle 3"/>
          <p:cNvSpPr>
            <a:spLocks noGrp="1" noChangeArrowheads="1"/>
          </p:cNvSpPr>
          <p:nvPr>
            <p:ph type="body" idx="1"/>
          </p:nvPr>
        </p:nvSpPr>
        <p:spPr>
          <a:xfrm>
            <a:off x="533400" y="1981200"/>
            <a:ext cx="8229600" cy="4114800"/>
          </a:xfrm>
        </p:spPr>
        <p:txBody>
          <a:bodyPr/>
          <a:lstStyle/>
          <a:p>
            <a:pPr>
              <a:lnSpc>
                <a:spcPct val="90000"/>
              </a:lnSpc>
            </a:pPr>
            <a:r>
              <a:rPr lang="en-US" sz="3200" dirty="0"/>
              <a:t>Director: Barb Springer</a:t>
            </a:r>
          </a:p>
          <a:p>
            <a:pPr>
              <a:lnSpc>
                <a:spcPct val="90000"/>
              </a:lnSpc>
            </a:pPr>
            <a:r>
              <a:rPr lang="en-US" sz="3200" dirty="0"/>
              <a:t>Residents: Joe Molloy &amp; Tim </a:t>
            </a:r>
            <a:r>
              <a:rPr lang="en-US" sz="3200" dirty="0" err="1"/>
              <a:t>Gangel</a:t>
            </a:r>
            <a:endParaRPr lang="en-US" sz="3200" dirty="0"/>
          </a:p>
          <a:p>
            <a:pPr>
              <a:lnSpc>
                <a:spcPct val="90000"/>
              </a:lnSpc>
            </a:pPr>
            <a:r>
              <a:rPr lang="en-US" sz="3200" dirty="0">
                <a:solidFill>
                  <a:schemeClr val="accent1">
                    <a:lumMod val="75000"/>
                  </a:schemeClr>
                </a:solidFill>
              </a:rPr>
              <a:t>Athletic Training</a:t>
            </a:r>
            <a:r>
              <a:rPr lang="en-US" sz="3200" dirty="0"/>
              <a:t>: </a:t>
            </a:r>
          </a:p>
          <a:p>
            <a:pPr lvl="1">
              <a:lnSpc>
                <a:spcPct val="90000"/>
              </a:lnSpc>
            </a:pPr>
            <a:r>
              <a:rPr lang="en-US" sz="1800" dirty="0"/>
              <a:t>The DPE trainers were given an outline of topics to cover.  Each trainer rotated to teach a 1-2 hour class on a weekly basis.  Topics were based out of </a:t>
            </a:r>
            <a:r>
              <a:rPr lang="en-US" sz="1800" dirty="0" err="1"/>
              <a:t>Arnheim’s</a:t>
            </a:r>
            <a:r>
              <a:rPr lang="en-US" sz="1800" dirty="0"/>
              <a:t> text once again.  Classes were organized and well done . . . when they were given.  There were many conflicts in schedule from the DPE side of things, and many classes were also canceled due to lack of DPE preparation time (2 of the 3 trainers arrived in July for their first year at West Point).  A final exam was given in April.</a:t>
            </a: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457200" y="0"/>
            <a:ext cx="8229600" cy="1143000"/>
          </a:xfrm>
        </p:spPr>
        <p:txBody>
          <a:bodyPr/>
          <a:lstStyle/>
          <a:p>
            <a:r>
              <a:rPr lang="en-US" dirty="0" smtClean="0"/>
              <a:t>Class of 1997</a:t>
            </a:r>
            <a:endParaRPr lang="en-US" dirty="0"/>
          </a:p>
        </p:txBody>
      </p:sp>
      <p:sp>
        <p:nvSpPr>
          <p:cNvPr id="144387" name="Rectangle 3"/>
          <p:cNvSpPr>
            <a:spLocks noGrp="1" noChangeArrowheads="1"/>
          </p:cNvSpPr>
          <p:nvPr>
            <p:ph type="body" idx="1"/>
          </p:nvPr>
        </p:nvSpPr>
        <p:spPr>
          <a:xfrm>
            <a:off x="457200" y="1981200"/>
            <a:ext cx="8229600" cy="3810000"/>
          </a:xfrm>
        </p:spPr>
        <p:txBody>
          <a:bodyPr/>
          <a:lstStyle/>
          <a:p>
            <a:pPr marL="533400" indent="-533400">
              <a:lnSpc>
                <a:spcPct val="90000"/>
              </a:lnSpc>
            </a:pPr>
            <a:r>
              <a:rPr lang="en-US" sz="3200" dirty="0"/>
              <a:t>Director: Barb Springer</a:t>
            </a:r>
          </a:p>
          <a:p>
            <a:pPr marL="533400" indent="-533400">
              <a:lnSpc>
                <a:spcPct val="90000"/>
              </a:lnSpc>
            </a:pPr>
            <a:r>
              <a:rPr lang="en-US" sz="3200" dirty="0"/>
              <a:t>Residents: Joe Molloy &amp; Tim </a:t>
            </a:r>
            <a:r>
              <a:rPr lang="en-US" sz="3200" dirty="0" err="1"/>
              <a:t>Gangel</a:t>
            </a:r>
            <a:endParaRPr lang="en-US" sz="3200" dirty="0"/>
          </a:p>
          <a:p>
            <a:pPr marL="533400" indent="-533400">
              <a:lnSpc>
                <a:spcPct val="90000"/>
              </a:lnSpc>
            </a:pPr>
            <a:r>
              <a:rPr lang="en-US" sz="3200" dirty="0">
                <a:solidFill>
                  <a:schemeClr val="accent1">
                    <a:lumMod val="75000"/>
                  </a:schemeClr>
                </a:solidFill>
              </a:rPr>
              <a:t>Time</a:t>
            </a:r>
            <a:r>
              <a:rPr lang="en-US" sz="3200" dirty="0"/>
              <a:t>:</a:t>
            </a:r>
            <a:r>
              <a:rPr lang="en-US" sz="2400" dirty="0"/>
              <a:t> </a:t>
            </a:r>
          </a:p>
          <a:p>
            <a:pPr marL="914400" lvl="1" indent="-457200">
              <a:lnSpc>
                <a:spcPct val="90000"/>
              </a:lnSpc>
            </a:pPr>
            <a:r>
              <a:rPr lang="en-US" sz="1800" dirty="0"/>
              <a:t>We changed the summer hours to 0630 – 1600 and dropped off Saturday coverage altogether.  Residents rotated for Saturday inpatient coverage and morning hospital work every other week for the first half of the year and then both of those rotations were dropped.  Every other Friday afternoon was set aside for “Independent Study and Research Time (ISRT)”.  </a:t>
            </a: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a:xfrm>
            <a:off x="457200" y="0"/>
            <a:ext cx="8229600" cy="1143000"/>
          </a:xfrm>
        </p:spPr>
        <p:txBody>
          <a:bodyPr/>
          <a:lstStyle/>
          <a:p>
            <a:r>
              <a:rPr lang="en-US" dirty="0" smtClean="0"/>
              <a:t>Class of 1998</a:t>
            </a:r>
            <a:endParaRPr lang="en-US" dirty="0"/>
          </a:p>
        </p:txBody>
      </p:sp>
      <p:sp>
        <p:nvSpPr>
          <p:cNvPr id="145411" name="Rectangle 3"/>
          <p:cNvSpPr>
            <a:spLocks noGrp="1" noChangeArrowheads="1"/>
          </p:cNvSpPr>
          <p:nvPr>
            <p:ph type="body" idx="1"/>
          </p:nvPr>
        </p:nvSpPr>
        <p:spPr>
          <a:xfrm>
            <a:off x="304800" y="1905000"/>
            <a:ext cx="8686800" cy="4572000"/>
          </a:xfrm>
        </p:spPr>
        <p:txBody>
          <a:bodyPr/>
          <a:lstStyle/>
          <a:p>
            <a:pPr marL="533400" indent="-533400">
              <a:lnSpc>
                <a:spcPct val="80000"/>
              </a:lnSpc>
            </a:pPr>
            <a:r>
              <a:rPr lang="en-US" sz="3200" dirty="0"/>
              <a:t>Director: Barb Springer</a:t>
            </a:r>
          </a:p>
          <a:p>
            <a:pPr marL="533400" indent="-533400">
              <a:lnSpc>
                <a:spcPct val="80000"/>
              </a:lnSpc>
            </a:pPr>
            <a:r>
              <a:rPr lang="en-US" sz="3200" dirty="0"/>
              <a:t>Residents: Rod Clayton &amp; Greg Weaver</a:t>
            </a:r>
          </a:p>
          <a:p>
            <a:pPr marL="533400" indent="-533400">
              <a:lnSpc>
                <a:spcPct val="80000"/>
              </a:lnSpc>
            </a:pPr>
            <a:r>
              <a:rPr lang="en-US" sz="3200" dirty="0">
                <a:solidFill>
                  <a:schemeClr val="accent1">
                    <a:lumMod val="75000"/>
                  </a:schemeClr>
                </a:solidFill>
              </a:rPr>
              <a:t>Curriculum</a:t>
            </a:r>
            <a:r>
              <a:rPr lang="en-US" sz="3200" dirty="0"/>
              <a:t>:</a:t>
            </a:r>
            <a:r>
              <a:rPr lang="en-US" sz="3600" dirty="0"/>
              <a:t> </a:t>
            </a:r>
          </a:p>
          <a:p>
            <a:pPr marL="914400" lvl="1" indent="-457200">
              <a:lnSpc>
                <a:spcPct val="80000"/>
              </a:lnSpc>
            </a:pPr>
            <a:r>
              <a:rPr lang="en-US" sz="2000" dirty="0"/>
              <a:t>The curriculum followed a similar format from the previous year.  To refine the curriculum, residents and faculty would judge the reading assignments as essential or nonessential and revise the curriculum. A section on basic science was added to the curriculum. The modality section was greatly reduced (by about 80%) and included in the basic science curriculum.  Class schedule was similar to the previous year.  A good improvement was made in starting and ending classes on time.  We probably had to postpone class </a:t>
            </a:r>
            <a:r>
              <a:rPr lang="en-US" sz="2000" dirty="0" smtClean="0"/>
              <a:t>20</a:t>
            </a:r>
            <a:r>
              <a:rPr lang="en-US" sz="2000" dirty="0"/>
              <a:t>% of the time for one reason or another. </a:t>
            </a: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a:xfrm>
            <a:off x="457200" y="0"/>
            <a:ext cx="8229600" cy="1143000"/>
          </a:xfrm>
        </p:spPr>
        <p:txBody>
          <a:bodyPr/>
          <a:lstStyle/>
          <a:p>
            <a:r>
              <a:rPr lang="en-US" dirty="0" smtClean="0"/>
              <a:t>Class of 1998</a:t>
            </a:r>
            <a:endParaRPr lang="en-US" dirty="0"/>
          </a:p>
        </p:txBody>
      </p:sp>
      <p:sp>
        <p:nvSpPr>
          <p:cNvPr id="146435" name="Rectangle 3"/>
          <p:cNvSpPr>
            <a:spLocks noGrp="1" noChangeArrowheads="1"/>
          </p:cNvSpPr>
          <p:nvPr>
            <p:ph type="body" idx="1"/>
          </p:nvPr>
        </p:nvSpPr>
        <p:spPr>
          <a:xfrm>
            <a:off x="304800" y="2057400"/>
            <a:ext cx="8686800" cy="4267200"/>
          </a:xfrm>
        </p:spPr>
        <p:txBody>
          <a:bodyPr/>
          <a:lstStyle/>
          <a:p>
            <a:r>
              <a:rPr lang="en-US" sz="3200" dirty="0"/>
              <a:t>Director: Barb Springer</a:t>
            </a:r>
          </a:p>
          <a:p>
            <a:r>
              <a:rPr lang="en-US" sz="3200" dirty="0"/>
              <a:t>Residents: Rod Clayton &amp; Greg Weaver</a:t>
            </a:r>
          </a:p>
          <a:p>
            <a:r>
              <a:rPr lang="en-US" sz="3200" dirty="0">
                <a:solidFill>
                  <a:schemeClr val="accent1">
                    <a:lumMod val="75000"/>
                  </a:schemeClr>
                </a:solidFill>
              </a:rPr>
              <a:t>Athletic Training</a:t>
            </a:r>
            <a:r>
              <a:rPr lang="en-US" sz="3200" dirty="0"/>
              <a:t>:</a:t>
            </a:r>
            <a:r>
              <a:rPr lang="en-US" sz="3600" dirty="0"/>
              <a:t> </a:t>
            </a:r>
          </a:p>
          <a:p>
            <a:pPr lvl="1"/>
            <a:r>
              <a:rPr lang="en-US" sz="2000" dirty="0"/>
              <a:t>DPE – A better commitment from the head trainer to have a more structured curriculum fell through as the head trainer took a job elsewhere.  That left a shortage in DPE staff for several months.  Classes went about like the year before.   A final exam was given in March, before the SCS exam.</a:t>
            </a: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a:xfrm>
            <a:off x="457200" y="0"/>
            <a:ext cx="8229600" cy="1143000"/>
          </a:xfrm>
        </p:spPr>
        <p:txBody>
          <a:bodyPr/>
          <a:lstStyle/>
          <a:p>
            <a:r>
              <a:rPr lang="en-US" dirty="0" smtClean="0"/>
              <a:t>Class of 1998</a:t>
            </a:r>
            <a:endParaRPr lang="en-US" dirty="0"/>
          </a:p>
        </p:txBody>
      </p:sp>
      <p:sp>
        <p:nvSpPr>
          <p:cNvPr id="147459" name="Rectangle 3"/>
          <p:cNvSpPr>
            <a:spLocks noGrp="1" noChangeArrowheads="1"/>
          </p:cNvSpPr>
          <p:nvPr>
            <p:ph type="body" idx="1"/>
          </p:nvPr>
        </p:nvSpPr>
        <p:spPr>
          <a:xfrm>
            <a:off x="457200" y="2057400"/>
            <a:ext cx="8382000" cy="4191000"/>
          </a:xfrm>
        </p:spPr>
        <p:txBody>
          <a:bodyPr/>
          <a:lstStyle/>
          <a:p>
            <a:pPr marL="533400" indent="-533400">
              <a:lnSpc>
                <a:spcPct val="90000"/>
              </a:lnSpc>
            </a:pPr>
            <a:r>
              <a:rPr lang="en-US" sz="3200" dirty="0"/>
              <a:t>Director: Barb Springer</a:t>
            </a:r>
          </a:p>
          <a:p>
            <a:pPr marL="533400" indent="-533400">
              <a:lnSpc>
                <a:spcPct val="90000"/>
              </a:lnSpc>
            </a:pPr>
            <a:r>
              <a:rPr lang="en-US" sz="3200" dirty="0"/>
              <a:t>Residents: </a:t>
            </a:r>
            <a:r>
              <a:rPr lang="en-US" sz="3200" dirty="0" smtClean="0"/>
              <a:t>Rod Clayton &amp; Greg Weaver</a:t>
            </a:r>
            <a:endParaRPr lang="en-US" sz="3200" dirty="0"/>
          </a:p>
          <a:p>
            <a:pPr marL="533400" indent="-533400">
              <a:lnSpc>
                <a:spcPct val="90000"/>
              </a:lnSpc>
            </a:pPr>
            <a:r>
              <a:rPr lang="en-US" sz="3200" dirty="0">
                <a:solidFill>
                  <a:schemeClr val="accent1">
                    <a:lumMod val="75000"/>
                  </a:schemeClr>
                </a:solidFill>
              </a:rPr>
              <a:t>Time</a:t>
            </a:r>
            <a:r>
              <a:rPr lang="en-US" sz="3200" dirty="0"/>
              <a:t>: </a:t>
            </a:r>
          </a:p>
          <a:p>
            <a:pPr marL="914400" lvl="1" indent="-457200">
              <a:lnSpc>
                <a:spcPct val="90000"/>
              </a:lnSpc>
            </a:pPr>
            <a:r>
              <a:rPr lang="en-US" dirty="0"/>
              <a:t>The same summer schedule was kept.  Residents </a:t>
            </a:r>
            <a:r>
              <a:rPr lang="en-US" dirty="0" smtClean="0"/>
              <a:t>rotated one afternoon a week at the hospital plus </a:t>
            </a:r>
            <a:r>
              <a:rPr lang="en-US" dirty="0"/>
              <a:t>Friday </a:t>
            </a:r>
            <a:r>
              <a:rPr lang="en-US" dirty="0" smtClean="0"/>
              <a:t>mornings </a:t>
            </a:r>
            <a:r>
              <a:rPr lang="en-US" dirty="0"/>
              <a:t>before </a:t>
            </a:r>
            <a:r>
              <a:rPr lang="en-US" dirty="0" err="1"/>
              <a:t>ortho</a:t>
            </a:r>
            <a:r>
              <a:rPr lang="en-US" dirty="0"/>
              <a:t> rounds to have experience with inpatients. Every other Friday afternoon was still set aside for “Independent Study and Research Time (ISRT)”.  </a:t>
            </a: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a:xfrm>
            <a:off x="457200" y="0"/>
            <a:ext cx="8229600" cy="1143000"/>
          </a:xfrm>
        </p:spPr>
        <p:txBody>
          <a:bodyPr/>
          <a:lstStyle/>
          <a:p>
            <a:r>
              <a:rPr lang="en-US" dirty="0" smtClean="0"/>
              <a:t>Class of 1999</a:t>
            </a:r>
            <a:endParaRPr lang="en-US" dirty="0"/>
          </a:p>
        </p:txBody>
      </p:sp>
      <p:sp>
        <p:nvSpPr>
          <p:cNvPr id="148483" name="Rectangle 3"/>
          <p:cNvSpPr>
            <a:spLocks noGrp="1" noChangeArrowheads="1"/>
          </p:cNvSpPr>
          <p:nvPr>
            <p:ph type="body" idx="1"/>
          </p:nvPr>
        </p:nvSpPr>
        <p:spPr>
          <a:xfrm>
            <a:off x="228600" y="1828800"/>
            <a:ext cx="8686800" cy="2743200"/>
          </a:xfrm>
        </p:spPr>
        <p:txBody>
          <a:bodyPr/>
          <a:lstStyle/>
          <a:p>
            <a:pPr marL="533400" indent="-533400"/>
            <a:r>
              <a:rPr lang="en-US"/>
              <a:t>Director: Barb Springer</a:t>
            </a:r>
          </a:p>
          <a:p>
            <a:pPr marL="533400" indent="-533400"/>
            <a:r>
              <a:rPr lang="en-US"/>
              <a:t>Residents: Allyson Pritchard &amp; Steve Stoecker </a:t>
            </a:r>
          </a:p>
          <a:p>
            <a:pPr marL="533400" indent="-533400"/>
            <a:r>
              <a:rPr lang="en-US"/>
              <a:t>Curriculum, Athletic Training, Time: </a:t>
            </a:r>
          </a:p>
          <a:p>
            <a:pPr marL="914400" lvl="1" indent="-457200"/>
            <a:r>
              <a:rPr lang="en-US" sz="2000"/>
              <a:t>All similar to the previous year with better overall follow through.</a:t>
            </a:r>
          </a:p>
        </p:txBody>
      </p:sp>
      <p:pic>
        <p:nvPicPr>
          <p:cNvPr id="148484" name="Picture 4" descr="usafa chapel day"/>
          <p:cNvPicPr>
            <a:picLocks noChangeAspect="1" noChangeArrowheads="1"/>
          </p:cNvPicPr>
          <p:nvPr/>
        </p:nvPicPr>
        <p:blipFill>
          <a:blip r:embed="rId3" cstate="print"/>
          <a:srcRect/>
          <a:stretch>
            <a:fillRect/>
          </a:stretch>
        </p:blipFill>
        <p:spPr bwMode="auto">
          <a:xfrm>
            <a:off x="2971800" y="4076700"/>
            <a:ext cx="3124200" cy="234315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5" descr="gym entry"/>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49" name="Left Brace 48"/>
          <p:cNvSpPr/>
          <p:nvPr/>
        </p:nvSpPr>
        <p:spPr>
          <a:xfrm>
            <a:off x="2438400" y="4953000"/>
            <a:ext cx="228600" cy="990600"/>
          </a:xfrm>
          <a:prstGeom prst="leftBrace">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50" name="Left Brace 49"/>
          <p:cNvSpPr/>
          <p:nvPr/>
        </p:nvSpPr>
        <p:spPr>
          <a:xfrm>
            <a:off x="2667000" y="2438400"/>
            <a:ext cx="228600" cy="2362200"/>
          </a:xfrm>
          <a:prstGeom prst="leftBrace">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9221" name="Rectangle 4"/>
          <p:cNvSpPr>
            <a:spLocks noChangeArrowheads="1"/>
          </p:cNvSpPr>
          <p:nvPr/>
        </p:nvSpPr>
        <p:spPr bwMode="auto">
          <a:xfrm>
            <a:off x="750888" y="5257800"/>
            <a:ext cx="1524000" cy="276225"/>
          </a:xfrm>
          <a:prstGeom prst="rect">
            <a:avLst/>
          </a:prstGeom>
          <a:solidFill>
            <a:srgbClr val="92D050"/>
          </a:solidFill>
          <a:ln w="57150">
            <a:solidFill>
              <a:schemeClr val="tx1"/>
            </a:solidFill>
            <a:miter lim="800000"/>
            <a:headEnd/>
            <a:tailEnd/>
          </a:ln>
        </p:spPr>
        <p:txBody>
          <a:bodyPr>
            <a:spAutoFit/>
          </a:bodyPr>
          <a:lstStyle/>
          <a:p>
            <a:r>
              <a:rPr lang="en-US" sz="1200"/>
              <a:t>LTC Chuck Scoville</a:t>
            </a:r>
          </a:p>
        </p:txBody>
      </p:sp>
      <p:sp>
        <p:nvSpPr>
          <p:cNvPr id="9222" name="Rectangle 6"/>
          <p:cNvSpPr>
            <a:spLocks noChangeArrowheads="1"/>
          </p:cNvSpPr>
          <p:nvPr/>
        </p:nvSpPr>
        <p:spPr bwMode="auto">
          <a:xfrm>
            <a:off x="762000" y="3429000"/>
            <a:ext cx="1447800" cy="276225"/>
          </a:xfrm>
          <a:prstGeom prst="rect">
            <a:avLst/>
          </a:prstGeom>
          <a:solidFill>
            <a:srgbClr val="92D050"/>
          </a:solidFill>
          <a:ln w="57150">
            <a:solidFill>
              <a:schemeClr val="tx1"/>
            </a:solidFill>
            <a:miter lim="800000"/>
            <a:headEnd/>
            <a:tailEnd/>
          </a:ln>
        </p:spPr>
        <p:txBody>
          <a:bodyPr>
            <a:spAutoFit/>
          </a:bodyPr>
          <a:lstStyle/>
          <a:p>
            <a:r>
              <a:rPr lang="en-US" sz="1200" dirty="0"/>
              <a:t>LTC Barb Springer</a:t>
            </a:r>
          </a:p>
        </p:txBody>
      </p:sp>
      <p:sp>
        <p:nvSpPr>
          <p:cNvPr id="9223" name="Rectangle 9"/>
          <p:cNvSpPr>
            <a:spLocks noChangeArrowheads="1"/>
          </p:cNvSpPr>
          <p:nvPr/>
        </p:nvSpPr>
        <p:spPr bwMode="auto">
          <a:xfrm>
            <a:off x="3070225" y="5638800"/>
            <a:ext cx="1566863" cy="276225"/>
          </a:xfrm>
          <a:prstGeom prst="rect">
            <a:avLst/>
          </a:prstGeom>
          <a:solidFill>
            <a:srgbClr val="92D050"/>
          </a:solidFill>
          <a:ln w="9525">
            <a:noFill/>
            <a:miter lim="800000"/>
            <a:headEnd/>
            <a:tailEnd/>
          </a:ln>
        </p:spPr>
        <p:txBody>
          <a:bodyPr wrap="none">
            <a:spAutoFit/>
          </a:bodyPr>
          <a:lstStyle/>
          <a:p>
            <a:r>
              <a:rPr lang="en-US" sz="1200" dirty="0"/>
              <a:t>LTC Steve Bullock   </a:t>
            </a:r>
          </a:p>
        </p:txBody>
      </p:sp>
      <p:sp>
        <p:nvSpPr>
          <p:cNvPr id="9224" name="Rectangle 10"/>
          <p:cNvSpPr>
            <a:spLocks noChangeArrowheads="1"/>
          </p:cNvSpPr>
          <p:nvPr/>
        </p:nvSpPr>
        <p:spPr bwMode="auto">
          <a:xfrm>
            <a:off x="3048000" y="5105400"/>
            <a:ext cx="1558925" cy="276225"/>
          </a:xfrm>
          <a:prstGeom prst="rect">
            <a:avLst/>
          </a:prstGeom>
          <a:solidFill>
            <a:srgbClr val="92D050"/>
          </a:solidFill>
          <a:ln w="9525">
            <a:noFill/>
            <a:miter lim="800000"/>
            <a:headEnd/>
            <a:tailEnd/>
          </a:ln>
        </p:spPr>
        <p:txBody>
          <a:bodyPr wrap="none">
            <a:spAutoFit/>
          </a:bodyPr>
          <a:lstStyle/>
          <a:p>
            <a:r>
              <a:rPr lang="en-US" sz="1200" dirty="0"/>
              <a:t>LTC J. Parry Gerber</a:t>
            </a:r>
          </a:p>
        </p:txBody>
      </p:sp>
      <p:sp>
        <p:nvSpPr>
          <p:cNvPr id="9225" name="Rectangle 11"/>
          <p:cNvSpPr>
            <a:spLocks noChangeArrowheads="1"/>
          </p:cNvSpPr>
          <p:nvPr/>
        </p:nvSpPr>
        <p:spPr bwMode="auto">
          <a:xfrm>
            <a:off x="3875088" y="4495801"/>
            <a:ext cx="1611312" cy="276999"/>
          </a:xfrm>
          <a:prstGeom prst="rect">
            <a:avLst/>
          </a:prstGeom>
          <a:solidFill>
            <a:srgbClr val="92D050"/>
          </a:solidFill>
          <a:ln w="9525">
            <a:noFill/>
            <a:miter lim="800000"/>
            <a:headEnd/>
            <a:tailEnd/>
          </a:ln>
        </p:spPr>
        <p:txBody>
          <a:bodyPr wrap="square">
            <a:spAutoFit/>
          </a:bodyPr>
          <a:lstStyle/>
          <a:p>
            <a:r>
              <a:rPr lang="en-US" sz="1200" dirty="0"/>
              <a:t>COL Joseph Molloy </a:t>
            </a:r>
          </a:p>
        </p:txBody>
      </p:sp>
      <p:sp>
        <p:nvSpPr>
          <p:cNvPr id="9226" name="Rectangle 12"/>
          <p:cNvSpPr>
            <a:spLocks noChangeArrowheads="1"/>
          </p:cNvSpPr>
          <p:nvPr/>
        </p:nvSpPr>
        <p:spPr bwMode="auto">
          <a:xfrm>
            <a:off x="3894138" y="4191000"/>
            <a:ext cx="1581150" cy="276225"/>
          </a:xfrm>
          <a:prstGeom prst="rect">
            <a:avLst/>
          </a:prstGeom>
          <a:solidFill>
            <a:srgbClr val="92D050"/>
          </a:solidFill>
          <a:ln w="9525">
            <a:noFill/>
            <a:miter lim="800000"/>
            <a:headEnd/>
            <a:tailEnd/>
          </a:ln>
        </p:spPr>
        <p:txBody>
          <a:bodyPr wrap="none">
            <a:spAutoFit/>
          </a:bodyPr>
          <a:lstStyle/>
          <a:p>
            <a:r>
              <a:rPr lang="en-US" sz="1200" dirty="0"/>
              <a:t>LTC Timothy </a:t>
            </a:r>
            <a:r>
              <a:rPr lang="en-US" sz="1200" dirty="0" err="1"/>
              <a:t>Gangel</a:t>
            </a:r>
            <a:endParaRPr lang="en-US" sz="1200" dirty="0"/>
          </a:p>
        </p:txBody>
      </p:sp>
      <p:sp>
        <p:nvSpPr>
          <p:cNvPr id="9227" name="Rectangle 13"/>
          <p:cNvSpPr>
            <a:spLocks noChangeArrowheads="1"/>
          </p:cNvSpPr>
          <p:nvPr/>
        </p:nvSpPr>
        <p:spPr bwMode="auto">
          <a:xfrm>
            <a:off x="4559300" y="3581400"/>
            <a:ext cx="1677988" cy="276225"/>
          </a:xfrm>
          <a:prstGeom prst="rect">
            <a:avLst/>
          </a:prstGeom>
          <a:solidFill>
            <a:srgbClr val="92D050"/>
          </a:solidFill>
          <a:ln w="9525">
            <a:noFill/>
            <a:miter lim="800000"/>
            <a:headEnd/>
            <a:tailEnd/>
          </a:ln>
        </p:spPr>
        <p:txBody>
          <a:bodyPr wrap="none">
            <a:spAutoFit/>
          </a:bodyPr>
          <a:lstStyle/>
          <a:p>
            <a:r>
              <a:rPr lang="en-US" sz="1200"/>
              <a:t>LTC Greg Weaver      </a:t>
            </a:r>
          </a:p>
        </p:txBody>
      </p:sp>
      <p:sp>
        <p:nvSpPr>
          <p:cNvPr id="9228" name="Rectangle 14"/>
          <p:cNvSpPr>
            <a:spLocks noChangeArrowheads="1"/>
          </p:cNvSpPr>
          <p:nvPr/>
        </p:nvSpPr>
        <p:spPr bwMode="auto">
          <a:xfrm>
            <a:off x="4576763" y="3276600"/>
            <a:ext cx="1660525" cy="276225"/>
          </a:xfrm>
          <a:prstGeom prst="rect">
            <a:avLst/>
          </a:prstGeom>
          <a:solidFill>
            <a:schemeClr val="bg1"/>
          </a:solidFill>
          <a:ln w="9525">
            <a:noFill/>
            <a:miter lim="800000"/>
            <a:headEnd/>
            <a:tailEnd/>
          </a:ln>
        </p:spPr>
        <p:txBody>
          <a:bodyPr wrap="none">
            <a:spAutoFit/>
          </a:bodyPr>
          <a:lstStyle/>
          <a:p>
            <a:r>
              <a:rPr lang="en-US" sz="1200"/>
              <a:t>LCDR Rod Clayton    </a:t>
            </a:r>
          </a:p>
        </p:txBody>
      </p:sp>
      <p:sp>
        <p:nvSpPr>
          <p:cNvPr id="9229" name="Rectangle 15"/>
          <p:cNvSpPr>
            <a:spLocks noChangeArrowheads="1"/>
          </p:cNvSpPr>
          <p:nvPr/>
        </p:nvSpPr>
        <p:spPr bwMode="auto">
          <a:xfrm>
            <a:off x="5410200" y="2438400"/>
            <a:ext cx="1692275" cy="276225"/>
          </a:xfrm>
          <a:prstGeom prst="rect">
            <a:avLst/>
          </a:prstGeom>
          <a:solidFill>
            <a:srgbClr val="92D050"/>
          </a:solidFill>
          <a:ln w="9525">
            <a:noFill/>
            <a:miter lim="800000"/>
            <a:headEnd/>
            <a:tailEnd/>
          </a:ln>
        </p:spPr>
        <p:txBody>
          <a:bodyPr wrap="none">
            <a:spAutoFit/>
          </a:bodyPr>
          <a:lstStyle/>
          <a:p>
            <a:r>
              <a:rPr lang="en-US" sz="1200" dirty="0"/>
              <a:t>LTC Allyson Pritchard </a:t>
            </a:r>
          </a:p>
        </p:txBody>
      </p:sp>
      <p:sp>
        <p:nvSpPr>
          <p:cNvPr id="9230" name="Rectangle 16"/>
          <p:cNvSpPr>
            <a:spLocks noChangeArrowheads="1"/>
          </p:cNvSpPr>
          <p:nvPr/>
        </p:nvSpPr>
        <p:spPr bwMode="auto">
          <a:xfrm>
            <a:off x="5410200" y="2743200"/>
            <a:ext cx="1676400" cy="276225"/>
          </a:xfrm>
          <a:prstGeom prst="rect">
            <a:avLst/>
          </a:prstGeom>
          <a:solidFill>
            <a:srgbClr val="00B0F0"/>
          </a:solidFill>
          <a:ln w="9525">
            <a:noFill/>
            <a:miter lim="800000"/>
            <a:headEnd/>
            <a:tailEnd/>
          </a:ln>
        </p:spPr>
        <p:txBody>
          <a:bodyPr>
            <a:spAutoFit/>
          </a:bodyPr>
          <a:lstStyle/>
          <a:p>
            <a:r>
              <a:rPr lang="en-US" sz="1200" dirty="0"/>
              <a:t>Lt Col Steve </a:t>
            </a:r>
            <a:r>
              <a:rPr lang="en-US" sz="1200" dirty="0" err="1"/>
              <a:t>Steocker</a:t>
            </a:r>
            <a:endParaRPr lang="en-US" sz="1200" dirty="0"/>
          </a:p>
        </p:txBody>
      </p:sp>
      <p:sp>
        <p:nvSpPr>
          <p:cNvPr id="9231" name="Rectangle 15"/>
          <p:cNvSpPr>
            <a:spLocks noChangeArrowheads="1"/>
          </p:cNvSpPr>
          <p:nvPr/>
        </p:nvSpPr>
        <p:spPr bwMode="auto">
          <a:xfrm>
            <a:off x="5943600" y="1524000"/>
            <a:ext cx="1666875" cy="276225"/>
          </a:xfrm>
          <a:prstGeom prst="rect">
            <a:avLst/>
          </a:prstGeom>
          <a:solidFill>
            <a:srgbClr val="92D050"/>
          </a:solidFill>
          <a:ln w="9525">
            <a:noFill/>
            <a:miter lim="800000"/>
            <a:headEnd/>
            <a:tailEnd/>
          </a:ln>
        </p:spPr>
        <p:txBody>
          <a:bodyPr wrap="none">
            <a:spAutoFit/>
          </a:bodyPr>
          <a:lstStyle/>
          <a:p>
            <a:r>
              <a:rPr lang="en-US" sz="1200" dirty="0"/>
              <a:t>LTC Tim Pendergrass</a:t>
            </a:r>
          </a:p>
        </p:txBody>
      </p:sp>
      <p:sp>
        <p:nvSpPr>
          <p:cNvPr id="9232" name="TextBox 52"/>
          <p:cNvSpPr txBox="1">
            <a:spLocks noChangeArrowheads="1"/>
          </p:cNvSpPr>
          <p:nvPr/>
        </p:nvSpPr>
        <p:spPr bwMode="auto">
          <a:xfrm>
            <a:off x="4648200" y="5029200"/>
            <a:ext cx="870751" cy="461665"/>
          </a:xfrm>
          <a:prstGeom prst="rect">
            <a:avLst/>
          </a:prstGeom>
          <a:noFill/>
          <a:ln w="9525">
            <a:noFill/>
            <a:miter lim="800000"/>
            <a:headEnd/>
            <a:tailEnd/>
          </a:ln>
        </p:spPr>
        <p:txBody>
          <a:bodyPr wrap="none">
            <a:spAutoFit/>
          </a:bodyPr>
          <a:lstStyle/>
          <a:p>
            <a:r>
              <a:rPr lang="en-US" dirty="0" smtClean="0">
                <a:solidFill>
                  <a:schemeClr val="bg1"/>
                </a:solidFill>
              </a:rPr>
              <a:t>1996</a:t>
            </a:r>
            <a:endParaRPr lang="en-US" dirty="0">
              <a:solidFill>
                <a:schemeClr val="bg1"/>
              </a:solidFill>
            </a:endParaRPr>
          </a:p>
        </p:txBody>
      </p:sp>
      <p:sp>
        <p:nvSpPr>
          <p:cNvPr id="9233" name="TextBox 52"/>
          <p:cNvSpPr txBox="1">
            <a:spLocks noChangeArrowheads="1"/>
          </p:cNvSpPr>
          <p:nvPr/>
        </p:nvSpPr>
        <p:spPr bwMode="auto">
          <a:xfrm>
            <a:off x="5627688" y="4278313"/>
            <a:ext cx="870751" cy="461665"/>
          </a:xfrm>
          <a:prstGeom prst="rect">
            <a:avLst/>
          </a:prstGeom>
          <a:noFill/>
          <a:ln w="9525">
            <a:noFill/>
            <a:miter lim="800000"/>
            <a:headEnd/>
            <a:tailEnd/>
          </a:ln>
        </p:spPr>
        <p:txBody>
          <a:bodyPr wrap="none">
            <a:spAutoFit/>
          </a:bodyPr>
          <a:lstStyle/>
          <a:p>
            <a:r>
              <a:rPr lang="en-US" dirty="0" smtClean="0">
                <a:solidFill>
                  <a:schemeClr val="bg1"/>
                </a:solidFill>
              </a:rPr>
              <a:t>1997</a:t>
            </a:r>
            <a:endParaRPr lang="en-US" dirty="0">
              <a:solidFill>
                <a:schemeClr val="bg1"/>
              </a:solidFill>
            </a:endParaRPr>
          </a:p>
        </p:txBody>
      </p:sp>
      <p:sp>
        <p:nvSpPr>
          <p:cNvPr id="9234" name="TextBox 52"/>
          <p:cNvSpPr txBox="1">
            <a:spLocks noChangeArrowheads="1"/>
          </p:cNvSpPr>
          <p:nvPr/>
        </p:nvSpPr>
        <p:spPr bwMode="auto">
          <a:xfrm>
            <a:off x="7162800" y="2514600"/>
            <a:ext cx="696912" cy="369888"/>
          </a:xfrm>
          <a:prstGeom prst="rect">
            <a:avLst/>
          </a:prstGeom>
          <a:noFill/>
          <a:ln w="9525">
            <a:noFill/>
            <a:miter lim="800000"/>
            <a:headEnd/>
            <a:tailEnd/>
          </a:ln>
        </p:spPr>
        <p:txBody>
          <a:bodyPr wrap="none">
            <a:spAutoFit/>
          </a:bodyPr>
          <a:lstStyle/>
          <a:p>
            <a:r>
              <a:rPr lang="en-US" dirty="0" smtClean="0">
                <a:solidFill>
                  <a:schemeClr val="bg1"/>
                </a:solidFill>
              </a:rPr>
              <a:t>1999</a:t>
            </a:r>
            <a:endParaRPr lang="en-US" dirty="0">
              <a:solidFill>
                <a:schemeClr val="bg1"/>
              </a:solidFill>
            </a:endParaRPr>
          </a:p>
        </p:txBody>
      </p:sp>
      <p:sp>
        <p:nvSpPr>
          <p:cNvPr id="9235" name="Rectangle 7"/>
          <p:cNvSpPr>
            <a:spLocks noChangeArrowheads="1"/>
          </p:cNvSpPr>
          <p:nvPr/>
        </p:nvSpPr>
        <p:spPr bwMode="auto">
          <a:xfrm>
            <a:off x="762000" y="1600200"/>
            <a:ext cx="1447800" cy="276225"/>
          </a:xfrm>
          <a:prstGeom prst="rect">
            <a:avLst/>
          </a:prstGeom>
          <a:solidFill>
            <a:srgbClr val="92D050"/>
          </a:solidFill>
          <a:ln w="57150">
            <a:solidFill>
              <a:schemeClr val="tx1"/>
            </a:solidFill>
            <a:miter lim="800000"/>
            <a:headEnd/>
            <a:tailEnd/>
          </a:ln>
        </p:spPr>
        <p:txBody>
          <a:bodyPr>
            <a:spAutoFit/>
          </a:bodyPr>
          <a:lstStyle/>
          <a:p>
            <a:r>
              <a:rPr lang="en-US" sz="1200"/>
              <a:t>COL Josef Moore</a:t>
            </a:r>
          </a:p>
        </p:txBody>
      </p:sp>
      <p:sp>
        <p:nvSpPr>
          <p:cNvPr id="9236" name="Rectangle 74"/>
          <p:cNvSpPr>
            <a:spLocks noChangeArrowheads="1"/>
          </p:cNvSpPr>
          <p:nvPr/>
        </p:nvSpPr>
        <p:spPr bwMode="auto">
          <a:xfrm>
            <a:off x="609600" y="0"/>
            <a:ext cx="8153400" cy="830997"/>
          </a:xfrm>
          <a:prstGeom prst="rect">
            <a:avLst/>
          </a:prstGeom>
          <a:noFill/>
          <a:ln w="9525">
            <a:noFill/>
            <a:miter lim="800000"/>
            <a:headEnd/>
            <a:tailEnd/>
          </a:ln>
        </p:spPr>
        <p:txBody>
          <a:bodyPr>
            <a:spAutoFit/>
          </a:bodyPr>
          <a:lstStyle/>
          <a:p>
            <a:r>
              <a:rPr lang="en-US" b="1" dirty="0">
                <a:solidFill>
                  <a:schemeClr val="bg1"/>
                </a:solidFill>
                <a:cs typeface="Arial" charset="0"/>
              </a:rPr>
              <a:t>West Point Sports Medicine-Physical Therapy </a:t>
            </a:r>
            <a:endParaRPr lang="en-US" b="1" dirty="0" smtClean="0">
              <a:solidFill>
                <a:schemeClr val="bg1"/>
              </a:solidFill>
              <a:cs typeface="Arial" charset="0"/>
            </a:endParaRPr>
          </a:p>
          <a:p>
            <a:r>
              <a:rPr lang="en-US" b="1" u="sng" dirty="0" smtClean="0">
                <a:solidFill>
                  <a:schemeClr val="bg1"/>
                </a:solidFill>
                <a:cs typeface="Arial" charset="0"/>
              </a:rPr>
              <a:t>APTA Credentialed Residency</a:t>
            </a:r>
            <a:r>
              <a:rPr lang="en-US" b="1" dirty="0" smtClean="0">
                <a:solidFill>
                  <a:schemeClr val="bg1"/>
                </a:solidFill>
                <a:cs typeface="Arial" charset="0"/>
              </a:rPr>
              <a:t>: 1995-2000</a:t>
            </a:r>
            <a:endParaRPr lang="en-US" b="1" dirty="0">
              <a:solidFill>
                <a:schemeClr val="bg1"/>
              </a:solidFill>
              <a:cs typeface="Arial" charset="0"/>
            </a:endParaRPr>
          </a:p>
        </p:txBody>
      </p:sp>
      <p:sp>
        <p:nvSpPr>
          <p:cNvPr id="76" name="Left Brace 75"/>
          <p:cNvSpPr/>
          <p:nvPr/>
        </p:nvSpPr>
        <p:spPr>
          <a:xfrm>
            <a:off x="2438400" y="1143000"/>
            <a:ext cx="228600" cy="1219200"/>
          </a:xfrm>
          <a:prstGeom prst="leftBrace">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9238" name="TextBox 52"/>
          <p:cNvSpPr txBox="1">
            <a:spLocks noChangeArrowheads="1"/>
          </p:cNvSpPr>
          <p:nvPr/>
        </p:nvSpPr>
        <p:spPr bwMode="auto">
          <a:xfrm>
            <a:off x="6324600" y="3363913"/>
            <a:ext cx="870751" cy="461665"/>
          </a:xfrm>
          <a:prstGeom prst="rect">
            <a:avLst/>
          </a:prstGeom>
          <a:noFill/>
          <a:ln w="9525">
            <a:noFill/>
            <a:miter lim="800000"/>
            <a:headEnd/>
            <a:tailEnd/>
          </a:ln>
        </p:spPr>
        <p:txBody>
          <a:bodyPr wrap="none">
            <a:spAutoFit/>
          </a:bodyPr>
          <a:lstStyle/>
          <a:p>
            <a:r>
              <a:rPr lang="en-US" dirty="0" smtClean="0">
                <a:solidFill>
                  <a:schemeClr val="bg1"/>
                </a:solidFill>
              </a:rPr>
              <a:t>1998</a:t>
            </a:r>
            <a:endParaRPr lang="en-US" dirty="0">
              <a:solidFill>
                <a:schemeClr val="bg1"/>
              </a:solidFill>
            </a:endParaRPr>
          </a:p>
        </p:txBody>
      </p:sp>
      <p:sp>
        <p:nvSpPr>
          <p:cNvPr id="23" name="TextBox 52"/>
          <p:cNvSpPr txBox="1">
            <a:spLocks noChangeArrowheads="1"/>
          </p:cNvSpPr>
          <p:nvPr/>
        </p:nvSpPr>
        <p:spPr bwMode="auto">
          <a:xfrm>
            <a:off x="4648200" y="5562600"/>
            <a:ext cx="870751" cy="461665"/>
          </a:xfrm>
          <a:prstGeom prst="rect">
            <a:avLst/>
          </a:prstGeom>
          <a:noFill/>
          <a:ln w="9525">
            <a:noFill/>
            <a:miter lim="800000"/>
            <a:headEnd/>
            <a:tailEnd/>
          </a:ln>
        </p:spPr>
        <p:txBody>
          <a:bodyPr wrap="none">
            <a:spAutoFit/>
          </a:bodyPr>
          <a:lstStyle/>
          <a:p>
            <a:r>
              <a:rPr lang="en-US" dirty="0" smtClean="0">
                <a:solidFill>
                  <a:schemeClr val="bg1"/>
                </a:solidFill>
              </a:rPr>
              <a:t>1995</a:t>
            </a:r>
            <a:endParaRPr lang="en-US" dirty="0">
              <a:solidFill>
                <a:schemeClr val="bg1"/>
              </a:solidFill>
            </a:endParaRPr>
          </a:p>
        </p:txBody>
      </p:sp>
      <p:sp>
        <p:nvSpPr>
          <p:cNvPr id="24" name="TextBox 52"/>
          <p:cNvSpPr txBox="1">
            <a:spLocks noChangeArrowheads="1"/>
          </p:cNvSpPr>
          <p:nvPr/>
        </p:nvSpPr>
        <p:spPr bwMode="auto">
          <a:xfrm>
            <a:off x="7696200" y="1447800"/>
            <a:ext cx="870751" cy="461665"/>
          </a:xfrm>
          <a:prstGeom prst="rect">
            <a:avLst/>
          </a:prstGeom>
          <a:noFill/>
          <a:ln w="9525">
            <a:noFill/>
            <a:miter lim="800000"/>
            <a:headEnd/>
            <a:tailEnd/>
          </a:ln>
        </p:spPr>
        <p:txBody>
          <a:bodyPr wrap="none">
            <a:spAutoFit/>
          </a:bodyPr>
          <a:lstStyle/>
          <a:p>
            <a:r>
              <a:rPr lang="en-US" dirty="0" smtClean="0">
                <a:solidFill>
                  <a:schemeClr val="bg1"/>
                </a:solidFill>
              </a:rPr>
              <a:t>2000</a:t>
            </a:r>
            <a:endParaRPr lang="en-US"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a:xfrm>
            <a:off x="914400" y="228600"/>
            <a:ext cx="7239000" cy="1143000"/>
          </a:xfrm>
        </p:spPr>
        <p:txBody>
          <a:bodyPr/>
          <a:lstStyle/>
          <a:p>
            <a:r>
              <a:rPr lang="en-US"/>
              <a:t> Joe Moore</a:t>
            </a:r>
          </a:p>
        </p:txBody>
      </p:sp>
      <p:pic>
        <p:nvPicPr>
          <p:cNvPr id="151556" name="Picture 4" descr="LTC Moore Iraq"/>
          <p:cNvPicPr>
            <a:picLocks noChangeAspect="1" noChangeArrowheads="1"/>
          </p:cNvPicPr>
          <p:nvPr/>
        </p:nvPicPr>
        <p:blipFill>
          <a:blip r:embed="rId2" cstate="print"/>
          <a:srcRect/>
          <a:stretch>
            <a:fillRect/>
          </a:stretch>
        </p:blipFill>
        <p:spPr bwMode="auto">
          <a:xfrm>
            <a:off x="1676400" y="1828800"/>
            <a:ext cx="5943600" cy="44577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a:xfrm>
            <a:off x="457200" y="0"/>
            <a:ext cx="8229600" cy="1143000"/>
          </a:xfrm>
        </p:spPr>
        <p:txBody>
          <a:bodyPr/>
          <a:lstStyle/>
          <a:p>
            <a:r>
              <a:rPr lang="en-US" dirty="0" smtClean="0"/>
              <a:t>Class of 2000</a:t>
            </a:r>
            <a:endParaRPr lang="en-US" dirty="0"/>
          </a:p>
        </p:txBody>
      </p:sp>
      <p:sp>
        <p:nvSpPr>
          <p:cNvPr id="152579" name="Rectangle 3"/>
          <p:cNvSpPr>
            <a:spLocks noGrp="1" noChangeArrowheads="1"/>
          </p:cNvSpPr>
          <p:nvPr>
            <p:ph type="body" idx="1"/>
          </p:nvPr>
        </p:nvSpPr>
        <p:spPr>
          <a:xfrm>
            <a:off x="228600" y="1905000"/>
            <a:ext cx="8686800" cy="4953000"/>
          </a:xfrm>
        </p:spPr>
        <p:txBody>
          <a:bodyPr/>
          <a:lstStyle/>
          <a:p>
            <a:pPr marL="533400" indent="-533400"/>
            <a:r>
              <a:rPr lang="en-US"/>
              <a:t>Director: Joe Moore</a:t>
            </a:r>
          </a:p>
          <a:p>
            <a:pPr marL="533400" indent="-533400"/>
            <a:r>
              <a:rPr lang="en-US"/>
              <a:t>Resident: Tim Pendergrass </a:t>
            </a:r>
          </a:p>
          <a:p>
            <a:pPr marL="533400" indent="-533400"/>
            <a:r>
              <a:rPr lang="en-US"/>
              <a:t>Curriculum, Athletic Training:</a:t>
            </a:r>
            <a:r>
              <a:rPr lang="en-US" sz="3600"/>
              <a:t> </a:t>
            </a:r>
          </a:p>
          <a:p>
            <a:pPr marL="914400" lvl="1" indent="-457200"/>
            <a:r>
              <a:rPr lang="en-US" sz="2000"/>
              <a:t>Similar to the previous year.  </a:t>
            </a:r>
          </a:p>
        </p:txBody>
      </p:sp>
      <p:pic>
        <p:nvPicPr>
          <p:cNvPr id="152580" name="Picture 4" descr="Head Tape 2"/>
          <p:cNvPicPr>
            <a:picLocks noChangeAspect="1" noChangeArrowheads="1"/>
          </p:cNvPicPr>
          <p:nvPr/>
        </p:nvPicPr>
        <p:blipFill>
          <a:blip r:embed="rId2" cstate="print"/>
          <a:srcRect l="43661" r="1680"/>
          <a:stretch>
            <a:fillRect/>
          </a:stretch>
        </p:blipFill>
        <p:spPr bwMode="auto">
          <a:xfrm>
            <a:off x="6019800" y="2209800"/>
            <a:ext cx="2803525" cy="37338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ORTHO\PHOTOS\WestPoint31July\MVC-013S.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457200" y="0"/>
            <a:ext cx="8229600" cy="1143000"/>
          </a:xfrm>
        </p:spPr>
        <p:txBody>
          <a:bodyPr/>
          <a:lstStyle/>
          <a:p>
            <a:r>
              <a:rPr lang="en-US" dirty="0" smtClean="0"/>
              <a:t>Class of 2000</a:t>
            </a:r>
            <a:endParaRPr lang="en-US" dirty="0"/>
          </a:p>
        </p:txBody>
      </p:sp>
      <p:sp>
        <p:nvSpPr>
          <p:cNvPr id="155651" name="Rectangle 3"/>
          <p:cNvSpPr>
            <a:spLocks noGrp="1" noChangeArrowheads="1"/>
          </p:cNvSpPr>
          <p:nvPr>
            <p:ph type="body" idx="1"/>
          </p:nvPr>
        </p:nvSpPr>
        <p:spPr>
          <a:xfrm>
            <a:off x="457200" y="1752600"/>
            <a:ext cx="8229600" cy="5105400"/>
          </a:xfrm>
        </p:spPr>
        <p:txBody>
          <a:bodyPr/>
          <a:lstStyle/>
          <a:p>
            <a:pPr marL="533400" indent="-533400">
              <a:lnSpc>
                <a:spcPct val="80000"/>
              </a:lnSpc>
            </a:pPr>
            <a:r>
              <a:rPr lang="en-US" dirty="0"/>
              <a:t>Director: Joe Moore</a:t>
            </a:r>
          </a:p>
          <a:p>
            <a:pPr marL="533400" indent="-533400">
              <a:lnSpc>
                <a:spcPct val="80000"/>
              </a:lnSpc>
            </a:pPr>
            <a:r>
              <a:rPr lang="en-US" dirty="0"/>
              <a:t>Resident: Tim Pendergrass </a:t>
            </a:r>
          </a:p>
          <a:p>
            <a:pPr marL="533400" indent="-533400">
              <a:lnSpc>
                <a:spcPct val="80000"/>
              </a:lnSpc>
            </a:pPr>
            <a:r>
              <a:rPr lang="en-US" dirty="0">
                <a:solidFill>
                  <a:schemeClr val="accent1">
                    <a:lumMod val="75000"/>
                  </a:schemeClr>
                </a:solidFill>
              </a:rPr>
              <a:t>Time</a:t>
            </a:r>
            <a:r>
              <a:rPr lang="en-US" dirty="0"/>
              <a:t>: </a:t>
            </a:r>
          </a:p>
          <a:p>
            <a:pPr marL="914400" lvl="1" indent="-457200">
              <a:lnSpc>
                <a:spcPct val="80000"/>
              </a:lnSpc>
            </a:pPr>
            <a:r>
              <a:rPr lang="en-US" sz="1800" dirty="0"/>
              <a:t>This was a transition year with the new director (Joe Moore) coming on staff.  Essentially, the same overall schedule and organization continued. Tim Pendergrass was the first resident to go through the residency since it became credentialed by the APTA.  It appeared that the curriculum for didactic instruction, athletic training activity, and clinical rotations over the previous years did not always match what was written as a part of the overall curriculum or what was experienced by the residents. </a:t>
            </a:r>
          </a:p>
          <a:p>
            <a:pPr marL="914400" lvl="1" indent="-457200">
              <a:lnSpc>
                <a:spcPct val="80000"/>
              </a:lnSpc>
            </a:pPr>
            <a:r>
              <a:rPr lang="en-US" sz="1800" dirty="0"/>
              <a:t>Secondly, the residency was beginning to be expanded to 18 months, changing to a quad-service program and beginning a revised new academic, </a:t>
            </a:r>
            <a:r>
              <a:rPr lang="en-US" sz="1800" dirty="0" smtClean="0"/>
              <a:t>clinical, </a:t>
            </a:r>
            <a:r>
              <a:rPr lang="en-US" sz="1800" dirty="0"/>
              <a:t>and research curriculum. </a:t>
            </a: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p:txBody>
          <a:bodyPr/>
          <a:lstStyle/>
          <a:p>
            <a:r>
              <a:rPr lang="en-US"/>
              <a:t> Joe Moore</a:t>
            </a:r>
          </a:p>
        </p:txBody>
      </p:sp>
      <p:sp>
        <p:nvSpPr>
          <p:cNvPr id="174083" name="Rectangle 3"/>
          <p:cNvSpPr>
            <a:spLocks noGrp="1" noChangeArrowheads="1"/>
          </p:cNvSpPr>
          <p:nvPr>
            <p:ph type="body" idx="1"/>
          </p:nvPr>
        </p:nvSpPr>
        <p:spPr>
          <a:xfrm>
            <a:off x="609600" y="1905000"/>
            <a:ext cx="8077200" cy="4572000"/>
          </a:xfrm>
        </p:spPr>
        <p:txBody>
          <a:bodyPr/>
          <a:lstStyle/>
          <a:p>
            <a:pPr>
              <a:lnSpc>
                <a:spcPct val="80000"/>
              </a:lnSpc>
            </a:pPr>
            <a:r>
              <a:rPr lang="en-US" dirty="0"/>
              <a:t>Chief of West Point and </a:t>
            </a:r>
            <a:r>
              <a:rPr lang="en-US" dirty="0" smtClean="0"/>
              <a:t>Director </a:t>
            </a:r>
            <a:r>
              <a:rPr lang="en-US" dirty="0"/>
              <a:t>of the </a:t>
            </a:r>
            <a:r>
              <a:rPr lang="en-US" dirty="0" smtClean="0"/>
              <a:t>Residency </a:t>
            </a:r>
            <a:r>
              <a:rPr lang="en-US" dirty="0"/>
              <a:t>(1999-2002)</a:t>
            </a:r>
          </a:p>
          <a:p>
            <a:pPr lvl="1">
              <a:lnSpc>
                <a:spcPct val="80000"/>
              </a:lnSpc>
            </a:pPr>
            <a:r>
              <a:rPr lang="en-US" sz="1800" dirty="0"/>
              <a:t>Parry Gerber left in the summer of 2000.  Tim Pendergrass (resident 1999-2000) remained on staff as assistant director.  </a:t>
            </a:r>
          </a:p>
          <a:p>
            <a:pPr>
              <a:lnSpc>
                <a:spcPct val="80000"/>
              </a:lnSpc>
            </a:pPr>
            <a:r>
              <a:rPr lang="en-US" dirty="0"/>
              <a:t>If you push and persist . . . they will grant a degree.</a:t>
            </a:r>
            <a:r>
              <a:rPr lang="en-US" sz="2400" dirty="0"/>
              <a:t> </a:t>
            </a:r>
          </a:p>
          <a:p>
            <a:pPr>
              <a:lnSpc>
                <a:spcPct val="80000"/>
              </a:lnSpc>
              <a:buFont typeface="Wingdings" pitchFamily="2" charset="2"/>
              <a:buNone/>
            </a:pPr>
            <a:r>
              <a:rPr lang="en-US" dirty="0"/>
              <a:t>	One of his top priorities was to organize the curriculum in a manner consistent with the Baylor model to become a Doctorate of Science degree producing program. </a:t>
            </a:r>
          </a:p>
          <a:p>
            <a:pPr>
              <a:lnSpc>
                <a:spcPct val="80000"/>
              </a:lnSpc>
            </a:pPr>
            <a:r>
              <a:rPr lang="en-US" sz="2000" dirty="0"/>
              <a:t>The sports-medicine physical therapy residency extended to an 18 month program and offered the </a:t>
            </a:r>
            <a:r>
              <a:rPr lang="en-US" sz="2000" dirty="0" err="1"/>
              <a:t>DSc</a:t>
            </a:r>
            <a:r>
              <a:rPr lang="en-US" sz="2000" dirty="0"/>
              <a:t> degree in 2001.  </a:t>
            </a:r>
          </a:p>
          <a:p>
            <a:pPr>
              <a:lnSpc>
                <a:spcPct val="80000"/>
              </a:lnSpc>
            </a:pP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026" descr="Photo of painted Navy goat statue"/>
          <p:cNvPicPr>
            <a:picLocks noChangeAspect="1" noChangeArrowheads="1"/>
          </p:cNvPicPr>
          <p:nvPr/>
        </p:nvPicPr>
        <p:blipFill>
          <a:blip r:embed="rId2" cstate="print"/>
          <a:srcRect/>
          <a:stretch>
            <a:fillRect/>
          </a:stretch>
        </p:blipFill>
        <p:spPr bwMode="auto">
          <a:xfrm>
            <a:off x="0" y="0"/>
            <a:ext cx="9144000" cy="68389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5" descr="gym entry"/>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0243" name="Rectangle 18"/>
          <p:cNvSpPr>
            <a:spLocks noChangeArrowheads="1"/>
          </p:cNvSpPr>
          <p:nvPr/>
        </p:nvSpPr>
        <p:spPr bwMode="auto">
          <a:xfrm>
            <a:off x="2514600" y="6248400"/>
            <a:ext cx="1676400" cy="276225"/>
          </a:xfrm>
          <a:prstGeom prst="rect">
            <a:avLst/>
          </a:prstGeom>
          <a:solidFill>
            <a:srgbClr val="92D050"/>
          </a:solidFill>
          <a:ln w="9525">
            <a:noFill/>
            <a:miter lim="800000"/>
            <a:headEnd/>
            <a:tailEnd/>
          </a:ln>
        </p:spPr>
        <p:txBody>
          <a:bodyPr>
            <a:spAutoFit/>
          </a:bodyPr>
          <a:lstStyle/>
          <a:p>
            <a:r>
              <a:rPr lang="en-US" sz="1200"/>
              <a:t>LTC Richard Baxter  </a:t>
            </a:r>
          </a:p>
        </p:txBody>
      </p:sp>
      <p:sp>
        <p:nvSpPr>
          <p:cNvPr id="10244" name="Rectangle 19"/>
          <p:cNvSpPr>
            <a:spLocks noChangeArrowheads="1"/>
          </p:cNvSpPr>
          <p:nvPr/>
        </p:nvSpPr>
        <p:spPr bwMode="auto">
          <a:xfrm>
            <a:off x="2514600" y="6505575"/>
            <a:ext cx="1676400" cy="276225"/>
          </a:xfrm>
          <a:prstGeom prst="rect">
            <a:avLst/>
          </a:prstGeom>
          <a:solidFill>
            <a:schemeClr val="bg1"/>
          </a:solidFill>
          <a:ln w="9525">
            <a:noFill/>
            <a:miter lim="800000"/>
            <a:headEnd/>
            <a:tailEnd/>
          </a:ln>
        </p:spPr>
        <p:txBody>
          <a:bodyPr>
            <a:spAutoFit/>
          </a:bodyPr>
          <a:lstStyle/>
          <a:p>
            <a:r>
              <a:rPr lang="en-US" sz="1200"/>
              <a:t>LCDR Scott Jonson   </a:t>
            </a:r>
          </a:p>
        </p:txBody>
      </p:sp>
      <p:sp>
        <p:nvSpPr>
          <p:cNvPr id="10245" name="Rectangle 20"/>
          <p:cNvSpPr>
            <a:spLocks noChangeArrowheads="1"/>
          </p:cNvSpPr>
          <p:nvPr/>
        </p:nvSpPr>
        <p:spPr bwMode="auto">
          <a:xfrm>
            <a:off x="2517775" y="5972175"/>
            <a:ext cx="1670050" cy="276225"/>
          </a:xfrm>
          <a:prstGeom prst="rect">
            <a:avLst/>
          </a:prstGeom>
          <a:solidFill>
            <a:srgbClr val="00B0F0"/>
          </a:solidFill>
          <a:ln w="9525">
            <a:noFill/>
            <a:miter lim="800000"/>
            <a:headEnd/>
            <a:tailEnd/>
          </a:ln>
        </p:spPr>
        <p:txBody>
          <a:bodyPr wrap="none">
            <a:spAutoFit/>
          </a:bodyPr>
          <a:lstStyle/>
          <a:p>
            <a:r>
              <a:rPr lang="en-US" sz="1200"/>
              <a:t>Lt Col Randy Green   </a:t>
            </a:r>
          </a:p>
        </p:txBody>
      </p:sp>
      <p:sp>
        <p:nvSpPr>
          <p:cNvPr id="10246" name="Rectangle 25"/>
          <p:cNvSpPr>
            <a:spLocks noChangeArrowheads="1"/>
          </p:cNvSpPr>
          <p:nvPr/>
        </p:nvSpPr>
        <p:spPr bwMode="auto">
          <a:xfrm>
            <a:off x="3200400" y="5334000"/>
            <a:ext cx="1676400" cy="276225"/>
          </a:xfrm>
          <a:prstGeom prst="rect">
            <a:avLst/>
          </a:prstGeom>
          <a:solidFill>
            <a:srgbClr val="92D050"/>
          </a:solidFill>
          <a:ln w="9525">
            <a:noFill/>
            <a:miter lim="800000"/>
            <a:headEnd/>
            <a:tailEnd/>
          </a:ln>
        </p:spPr>
        <p:txBody>
          <a:bodyPr>
            <a:spAutoFit/>
          </a:bodyPr>
          <a:lstStyle/>
          <a:p>
            <a:r>
              <a:rPr lang="en-US" sz="1200"/>
              <a:t>LTC Danny McMillian  </a:t>
            </a:r>
          </a:p>
        </p:txBody>
      </p:sp>
      <p:sp>
        <p:nvSpPr>
          <p:cNvPr id="10247" name="Rectangle 27"/>
          <p:cNvSpPr>
            <a:spLocks noChangeArrowheads="1"/>
          </p:cNvSpPr>
          <p:nvPr/>
        </p:nvSpPr>
        <p:spPr bwMode="auto">
          <a:xfrm>
            <a:off x="3200400" y="5562600"/>
            <a:ext cx="1676400" cy="276225"/>
          </a:xfrm>
          <a:prstGeom prst="rect">
            <a:avLst/>
          </a:prstGeom>
          <a:solidFill>
            <a:schemeClr val="bg1"/>
          </a:solidFill>
          <a:ln w="9525">
            <a:noFill/>
            <a:miter lim="800000"/>
            <a:headEnd/>
            <a:tailEnd/>
          </a:ln>
        </p:spPr>
        <p:txBody>
          <a:bodyPr>
            <a:spAutoFit/>
          </a:bodyPr>
          <a:lstStyle/>
          <a:p>
            <a:r>
              <a:rPr lang="en-US" sz="1100"/>
              <a:t>LCDR</a:t>
            </a:r>
            <a:r>
              <a:rPr lang="en-US" sz="1200"/>
              <a:t> Mike Rosenthal</a:t>
            </a:r>
          </a:p>
        </p:txBody>
      </p:sp>
      <p:sp>
        <p:nvSpPr>
          <p:cNvPr id="10261" name="Rectangle 25"/>
          <p:cNvSpPr>
            <a:spLocks noChangeArrowheads="1"/>
          </p:cNvSpPr>
          <p:nvPr/>
        </p:nvSpPr>
        <p:spPr bwMode="auto">
          <a:xfrm>
            <a:off x="3200400" y="5057775"/>
            <a:ext cx="1677988" cy="276225"/>
          </a:xfrm>
          <a:prstGeom prst="rect">
            <a:avLst/>
          </a:prstGeom>
          <a:solidFill>
            <a:srgbClr val="00B0F0"/>
          </a:solidFill>
          <a:ln w="9525">
            <a:noFill/>
            <a:miter lim="800000"/>
            <a:headEnd/>
            <a:tailEnd/>
          </a:ln>
        </p:spPr>
        <p:txBody>
          <a:bodyPr wrap="none">
            <a:spAutoFit/>
          </a:bodyPr>
          <a:lstStyle/>
          <a:p>
            <a:r>
              <a:rPr lang="en-US" sz="1200"/>
              <a:t>Maj Mark Weishaar    </a:t>
            </a:r>
          </a:p>
        </p:txBody>
      </p:sp>
      <p:sp>
        <p:nvSpPr>
          <p:cNvPr id="10266" name="Rectangle 7"/>
          <p:cNvSpPr>
            <a:spLocks noChangeArrowheads="1"/>
          </p:cNvSpPr>
          <p:nvPr/>
        </p:nvSpPr>
        <p:spPr bwMode="auto">
          <a:xfrm>
            <a:off x="762000" y="5819775"/>
            <a:ext cx="1447800" cy="276225"/>
          </a:xfrm>
          <a:prstGeom prst="rect">
            <a:avLst/>
          </a:prstGeom>
          <a:solidFill>
            <a:srgbClr val="92D050"/>
          </a:solidFill>
          <a:ln w="57150">
            <a:solidFill>
              <a:schemeClr val="tx1"/>
            </a:solidFill>
            <a:miter lim="800000"/>
            <a:headEnd/>
            <a:tailEnd/>
          </a:ln>
        </p:spPr>
        <p:txBody>
          <a:bodyPr>
            <a:spAutoFit/>
          </a:bodyPr>
          <a:lstStyle/>
          <a:p>
            <a:r>
              <a:rPr lang="en-US" sz="1200"/>
              <a:t>COL Josef Moore</a:t>
            </a:r>
          </a:p>
        </p:txBody>
      </p:sp>
      <p:sp>
        <p:nvSpPr>
          <p:cNvPr id="49" name="Left Brace 48"/>
          <p:cNvSpPr/>
          <p:nvPr/>
        </p:nvSpPr>
        <p:spPr>
          <a:xfrm>
            <a:off x="2286000" y="5410200"/>
            <a:ext cx="228600" cy="1447800"/>
          </a:xfrm>
          <a:prstGeom prst="leftBrace">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0271" name="TextBox 52"/>
          <p:cNvSpPr txBox="1">
            <a:spLocks noChangeArrowheads="1"/>
          </p:cNvSpPr>
          <p:nvPr/>
        </p:nvSpPr>
        <p:spPr bwMode="auto">
          <a:xfrm>
            <a:off x="4256088" y="6183313"/>
            <a:ext cx="696912" cy="369887"/>
          </a:xfrm>
          <a:prstGeom prst="rect">
            <a:avLst/>
          </a:prstGeom>
          <a:noFill/>
          <a:ln w="9525">
            <a:noFill/>
            <a:miter lim="800000"/>
            <a:headEnd/>
            <a:tailEnd/>
          </a:ln>
        </p:spPr>
        <p:txBody>
          <a:bodyPr wrap="none">
            <a:spAutoFit/>
          </a:bodyPr>
          <a:lstStyle/>
          <a:p>
            <a:r>
              <a:rPr lang="en-US">
                <a:solidFill>
                  <a:schemeClr val="bg1"/>
                </a:solidFill>
              </a:rPr>
              <a:t>2001</a:t>
            </a:r>
          </a:p>
        </p:txBody>
      </p:sp>
      <p:sp>
        <p:nvSpPr>
          <p:cNvPr id="10272" name="TextBox 53"/>
          <p:cNvSpPr txBox="1">
            <a:spLocks noChangeArrowheads="1"/>
          </p:cNvSpPr>
          <p:nvPr/>
        </p:nvSpPr>
        <p:spPr bwMode="auto">
          <a:xfrm>
            <a:off x="4865688" y="5257800"/>
            <a:ext cx="696912" cy="369888"/>
          </a:xfrm>
          <a:prstGeom prst="rect">
            <a:avLst/>
          </a:prstGeom>
          <a:noFill/>
          <a:ln w="9525">
            <a:noFill/>
            <a:miter lim="800000"/>
            <a:headEnd/>
            <a:tailEnd/>
          </a:ln>
        </p:spPr>
        <p:txBody>
          <a:bodyPr wrap="none">
            <a:spAutoFit/>
          </a:bodyPr>
          <a:lstStyle/>
          <a:p>
            <a:r>
              <a:rPr lang="en-US">
                <a:solidFill>
                  <a:schemeClr val="bg1"/>
                </a:solidFill>
              </a:rPr>
              <a:t>2003</a:t>
            </a:r>
          </a:p>
        </p:txBody>
      </p:sp>
      <p:sp>
        <p:nvSpPr>
          <p:cNvPr id="39" name="Rectangle 14"/>
          <p:cNvSpPr>
            <a:spLocks noChangeArrowheads="1"/>
          </p:cNvSpPr>
          <p:nvPr/>
        </p:nvSpPr>
        <p:spPr bwMode="auto">
          <a:xfrm>
            <a:off x="0" y="2057400"/>
            <a:ext cx="9144000" cy="307777"/>
          </a:xfrm>
          <a:prstGeom prst="rect">
            <a:avLst/>
          </a:prstGeom>
          <a:solidFill>
            <a:srgbClr val="FF0000"/>
          </a:solidFill>
          <a:ln w="9525">
            <a:solidFill>
              <a:schemeClr val="tx1"/>
            </a:solidFill>
            <a:miter lim="800000"/>
            <a:headEnd/>
            <a:tailEnd/>
          </a:ln>
        </p:spPr>
        <p:txBody>
          <a:bodyPr>
            <a:spAutoFit/>
          </a:bodyPr>
          <a:lstStyle/>
          <a:p>
            <a:r>
              <a:rPr lang="en-US" sz="1400" b="1" dirty="0" smtClean="0">
                <a:solidFill>
                  <a:schemeClr val="bg1"/>
                </a:solidFill>
              </a:rPr>
              <a:t>*WARNING*: It is required to complete </a:t>
            </a:r>
            <a:r>
              <a:rPr lang="en-US" sz="1400" b="1" dirty="0">
                <a:solidFill>
                  <a:schemeClr val="bg1"/>
                </a:solidFill>
              </a:rPr>
              <a:t>and Submit Individual Research to </a:t>
            </a:r>
            <a:r>
              <a:rPr lang="en-US" sz="1400" b="1" dirty="0" smtClean="0">
                <a:solidFill>
                  <a:schemeClr val="bg1"/>
                </a:solidFill>
              </a:rPr>
              <a:t>Peer-reviewed</a:t>
            </a:r>
            <a:r>
              <a:rPr lang="en-US" sz="1400" b="1" dirty="0">
                <a:solidFill>
                  <a:schemeClr val="bg1"/>
                </a:solidFill>
              </a:rPr>
              <a:t>, Indexed </a:t>
            </a:r>
            <a:r>
              <a:rPr lang="en-US" sz="1400" b="1" dirty="0" smtClean="0">
                <a:solidFill>
                  <a:schemeClr val="bg1"/>
                </a:solidFill>
              </a:rPr>
              <a:t>Journal</a:t>
            </a:r>
            <a:endParaRPr lang="en-US" sz="1400" dirty="0">
              <a:solidFill>
                <a:schemeClr val="bg1"/>
              </a:solidFill>
            </a:endParaRPr>
          </a:p>
        </p:txBody>
      </p:sp>
      <p:sp>
        <p:nvSpPr>
          <p:cNvPr id="40" name="Rectangle 74"/>
          <p:cNvSpPr>
            <a:spLocks noChangeArrowheads="1"/>
          </p:cNvSpPr>
          <p:nvPr/>
        </p:nvSpPr>
        <p:spPr bwMode="auto">
          <a:xfrm>
            <a:off x="381000" y="0"/>
            <a:ext cx="8382000" cy="830997"/>
          </a:xfrm>
          <a:prstGeom prst="rect">
            <a:avLst/>
          </a:prstGeom>
          <a:noFill/>
          <a:ln w="9525">
            <a:noFill/>
            <a:miter lim="800000"/>
            <a:headEnd/>
            <a:tailEnd/>
          </a:ln>
        </p:spPr>
        <p:txBody>
          <a:bodyPr wrap="square">
            <a:spAutoFit/>
          </a:bodyPr>
          <a:lstStyle/>
          <a:p>
            <a:r>
              <a:rPr lang="en-US" b="1" dirty="0">
                <a:solidFill>
                  <a:schemeClr val="bg1"/>
                </a:solidFill>
                <a:cs typeface="Arial" charset="0"/>
              </a:rPr>
              <a:t>West Point </a:t>
            </a:r>
            <a:r>
              <a:rPr lang="en-US" b="1" dirty="0" smtClean="0">
                <a:solidFill>
                  <a:schemeClr val="bg1"/>
                </a:solidFill>
                <a:cs typeface="Arial" charset="0"/>
              </a:rPr>
              <a:t>Post-Professional Sports </a:t>
            </a:r>
            <a:r>
              <a:rPr lang="en-US" b="1" dirty="0">
                <a:solidFill>
                  <a:schemeClr val="bg1"/>
                </a:solidFill>
                <a:cs typeface="Arial" charset="0"/>
              </a:rPr>
              <a:t>Medicine-Physical Therapy </a:t>
            </a:r>
            <a:r>
              <a:rPr lang="en-US" b="1" u="sng" dirty="0" smtClean="0">
                <a:solidFill>
                  <a:schemeClr val="bg1"/>
                </a:solidFill>
                <a:cs typeface="Arial" charset="0"/>
              </a:rPr>
              <a:t>Doctoral Residency</a:t>
            </a:r>
            <a:r>
              <a:rPr lang="en-US" b="1" dirty="0" smtClean="0">
                <a:solidFill>
                  <a:schemeClr val="bg1"/>
                </a:solidFill>
                <a:cs typeface="Arial" charset="0"/>
              </a:rPr>
              <a:t>: 2001-2011</a:t>
            </a:r>
            <a:endParaRPr lang="en-US" b="1" dirty="0">
              <a:solidFill>
                <a:schemeClr val="bg1"/>
              </a:solidFill>
              <a:cs typeface="Arial" charset="0"/>
            </a:endParaRPr>
          </a:p>
        </p:txBody>
      </p:sp>
      <p:sp>
        <p:nvSpPr>
          <p:cNvPr id="41" name="Rectangle 6"/>
          <p:cNvSpPr>
            <a:spLocks noChangeArrowheads="1"/>
          </p:cNvSpPr>
          <p:nvPr/>
        </p:nvSpPr>
        <p:spPr bwMode="auto">
          <a:xfrm>
            <a:off x="1524000" y="1143000"/>
            <a:ext cx="6096000" cy="590931"/>
          </a:xfrm>
          <a:prstGeom prst="rect">
            <a:avLst/>
          </a:prstGeom>
          <a:solidFill>
            <a:srgbClr val="92D050"/>
          </a:solidFill>
          <a:ln w="57150">
            <a:solidFill>
              <a:schemeClr val="tx1"/>
            </a:solidFill>
            <a:miter lim="800000"/>
            <a:headEnd/>
            <a:tailEnd/>
          </a:ln>
        </p:spPr>
        <p:txBody>
          <a:bodyPr wrap="square">
            <a:spAutoFit/>
          </a:bodyPr>
          <a:lstStyle/>
          <a:p>
            <a:pPr marL="800100" lvl="1" indent="-342900">
              <a:lnSpc>
                <a:spcPct val="90000"/>
              </a:lnSpc>
              <a:buAutoNum type="arabicPeriod"/>
            </a:pPr>
            <a:r>
              <a:rPr lang="en-US" sz="1800" dirty="0" smtClean="0"/>
              <a:t>APTA credentialed program</a:t>
            </a:r>
          </a:p>
          <a:p>
            <a:pPr marL="800100" lvl="1" indent="-342900">
              <a:lnSpc>
                <a:spcPct val="90000"/>
              </a:lnSpc>
              <a:buAutoNum type="arabicPeriod"/>
            </a:pPr>
            <a:r>
              <a:rPr lang="en-US" sz="1800" dirty="0" smtClean="0"/>
              <a:t>Doctoral program affiliated by Baylor University</a:t>
            </a:r>
            <a:endParaRPr lang="en-US" sz="18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1"/>
                                        </p:tgtEl>
                                        <p:attrNameLst>
                                          <p:attrName>style.visibility</p:attrName>
                                        </p:attrNameLst>
                                      </p:cBhvr>
                                      <p:to>
                                        <p:strVal val="visible"/>
                                      </p:to>
                                    </p:set>
                                    <p:anim calcmode="discrete" valueType="clr">
                                      <p:cBhvr override="childStyle">
                                        <p:cTn id="7" dur="80"/>
                                        <p:tgtEl>
                                          <p:spTgt spid="4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1"/>
                                        </p:tgtEl>
                                        <p:attrNameLst>
                                          <p:attrName>fillcolor</p:attrName>
                                        </p:attrNameLst>
                                      </p:cBhvr>
                                      <p:tavLst>
                                        <p:tav tm="0">
                                          <p:val>
                                            <p:clrVal>
                                              <a:schemeClr val="accent2"/>
                                            </p:clrVal>
                                          </p:val>
                                        </p:tav>
                                        <p:tav tm="50000">
                                          <p:val>
                                            <p:clrVal>
                                              <a:schemeClr val="hlink"/>
                                            </p:clrVal>
                                          </p:val>
                                        </p:tav>
                                      </p:tavLst>
                                    </p:anim>
                                    <p:set>
                                      <p:cBhvr>
                                        <p:cTn id="9" dur="80"/>
                                        <p:tgtEl>
                                          <p:spTgt spid="41"/>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iterate type="lt">
                                    <p:tmPct val="0"/>
                                  </p:iterate>
                                  <p:childTnLst>
                                    <p:set>
                                      <p:cBhvr>
                                        <p:cTn id="13" dur="1" fill="hold">
                                          <p:stCondLst>
                                            <p:cond delay="0"/>
                                          </p:stCondLst>
                                        </p:cTn>
                                        <p:tgtEl>
                                          <p:spTgt spid="39"/>
                                        </p:tgtEl>
                                        <p:attrNameLst>
                                          <p:attrName>style.visibility</p:attrName>
                                        </p:attrNameLst>
                                      </p:cBhvr>
                                      <p:to>
                                        <p:strVal val="visible"/>
                                      </p:to>
                                    </p:set>
                                    <p:animEffect transition="in" filter="fade">
                                      <p:cBhvr>
                                        <p:cTn id="14" dur="500"/>
                                        <p:tgtEl>
                                          <p:spTgt spid="39"/>
                                        </p:tgtEl>
                                      </p:cBhvr>
                                    </p:animEffect>
                                  </p:childTnLst>
                                </p:cTn>
                              </p:par>
                            </p:childTnLst>
                          </p:cTn>
                        </p:par>
                        <p:par>
                          <p:cTn id="15" fill="hold">
                            <p:stCondLst>
                              <p:cond delay="500"/>
                            </p:stCondLst>
                            <p:childTnLst>
                              <p:par>
                                <p:cTn id="16" presetID="11" presetClass="exit" presetSubtype="0" fill="hold" grpId="7" nodeType="afterEffect">
                                  <p:stCondLst>
                                    <p:cond delay="1500"/>
                                  </p:stCondLst>
                                  <p:iterate type="lt">
                                    <p:tmPct val="0"/>
                                  </p:iterate>
                                  <p:childTnLst>
                                    <p:anim calcmode="discrete" valueType="str">
                                      <p:cBhvr>
                                        <p:cTn id="17" dur="1000"/>
                                        <p:tgtEl>
                                          <p:spTgt spid="39"/>
                                        </p:tgtEl>
                                        <p:attrNameLst>
                                          <p:attrName>style.visibility</p:attrName>
                                        </p:attrNameLst>
                                      </p:cBhvr>
                                      <p:tavLst>
                                        <p:tav tm="0">
                                          <p:val>
                                            <p:strVal val="hidden"/>
                                          </p:val>
                                        </p:tav>
                                        <p:tav tm="50000">
                                          <p:val>
                                            <p:strVal val="visible"/>
                                          </p:val>
                                        </p:tav>
                                      </p:tavLst>
                                    </p:anim>
                                    <p:set>
                                      <p:cBhvr>
                                        <p:cTn id="18" dur="1" fill="hold">
                                          <p:stCondLst>
                                            <p:cond delay="999"/>
                                          </p:stCondLst>
                                        </p:cTn>
                                        <p:tgtEl>
                                          <p:spTgt spid="39"/>
                                        </p:tgtEl>
                                        <p:attrNameLst>
                                          <p:attrName>style.visibility</p:attrName>
                                        </p:attrNameLst>
                                      </p:cBhvr>
                                      <p:to>
                                        <p:strVal val="hidden"/>
                                      </p:to>
                                    </p:set>
                                  </p:childTnLst>
                                </p:cTn>
                              </p:par>
                            </p:childTnLst>
                          </p:cTn>
                        </p:par>
                        <p:par>
                          <p:cTn id="19" fill="hold">
                            <p:stCondLst>
                              <p:cond delay="3000"/>
                            </p:stCondLst>
                            <p:childTnLst>
                              <p:par>
                                <p:cTn id="20" presetID="10" presetClass="entr" presetSubtype="0" fill="hold" grpId="2" nodeType="afterEffect">
                                  <p:stCondLst>
                                    <p:cond delay="500"/>
                                  </p:stCondLst>
                                  <p:iterate type="lt">
                                    <p:tmPct val="0"/>
                                  </p:iterate>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9" grpId="2" animBg="1"/>
      <p:bldP spid="39" grpId="7" animBg="1"/>
      <p:bldP spid="4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A:\falcon.tif"/>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5603" name="Text Box 3"/>
          <p:cNvSpPr txBox="1">
            <a:spLocks noChangeArrowheads="1"/>
          </p:cNvSpPr>
          <p:nvPr/>
        </p:nvSpPr>
        <p:spPr bwMode="auto">
          <a:xfrm>
            <a:off x="3276600" y="6553200"/>
            <a:ext cx="3810000" cy="276225"/>
          </a:xfrm>
          <a:prstGeom prst="rect">
            <a:avLst/>
          </a:prstGeom>
          <a:solidFill>
            <a:schemeClr val="bg1"/>
          </a:solidFill>
          <a:ln w="9525">
            <a:noFill/>
            <a:miter lim="800000"/>
            <a:headEnd/>
            <a:tailEnd/>
          </a:ln>
        </p:spPr>
        <p:txBody>
          <a:bodyPr>
            <a:spAutoFit/>
          </a:bodyPr>
          <a:lstStyle/>
          <a:p>
            <a:r>
              <a:rPr lang="en-US" sz="1200"/>
              <a:t>Note:  No one considered posing with the Army mules</a:t>
            </a:r>
          </a:p>
        </p:txBody>
      </p:sp>
      <p:sp>
        <p:nvSpPr>
          <p:cNvPr id="25604" name="Rectangle 20"/>
          <p:cNvSpPr>
            <a:spLocks noChangeArrowheads="1"/>
          </p:cNvSpPr>
          <p:nvPr/>
        </p:nvSpPr>
        <p:spPr bwMode="auto">
          <a:xfrm>
            <a:off x="0" y="0"/>
            <a:ext cx="9144000" cy="833438"/>
          </a:xfrm>
          <a:prstGeom prst="rect">
            <a:avLst/>
          </a:prstGeom>
          <a:noFill/>
          <a:ln w="9525">
            <a:noFill/>
            <a:miter lim="800000"/>
            <a:headEnd/>
            <a:tailEnd/>
          </a:ln>
        </p:spPr>
        <p:txBody>
          <a:bodyPr>
            <a:spAutoFit/>
          </a:bodyPr>
          <a:lstStyle/>
          <a:p>
            <a:pPr algn="ctr">
              <a:lnSpc>
                <a:spcPct val="80000"/>
              </a:lnSpc>
              <a:spcBef>
                <a:spcPct val="50000"/>
              </a:spcBef>
            </a:pPr>
            <a:r>
              <a:rPr lang="en-US" sz="1600" b="1"/>
              <a:t>"Upon the fields of friendly strife are sown the seeds that upon other fields;</a:t>
            </a:r>
          </a:p>
          <a:p>
            <a:pPr algn="ctr">
              <a:lnSpc>
                <a:spcPct val="80000"/>
              </a:lnSpc>
              <a:spcBef>
                <a:spcPct val="50000"/>
              </a:spcBef>
            </a:pPr>
            <a:r>
              <a:rPr lang="en-US" sz="1600" b="1"/>
              <a:t> on other days, will bear the fruits of victory."  </a:t>
            </a:r>
          </a:p>
          <a:p>
            <a:pPr algn="ctr">
              <a:spcBef>
                <a:spcPct val="50000"/>
              </a:spcBef>
            </a:pPr>
            <a:r>
              <a:rPr lang="en-US" sz="1000" b="1">
                <a:latin typeface="Century Gothic" pitchFamily="34" charset="0"/>
              </a:rPr>
              <a:t>MACARTHUR'S OPINION OF ATHLETICS</a:t>
            </a: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6396335"/>
            <a:ext cx="1676400" cy="461665"/>
          </a:xfrm>
          <a:prstGeom prst="rect">
            <a:avLst/>
          </a:prstGeom>
          <a:noFill/>
        </p:spPr>
        <p:txBody>
          <a:bodyPr wrap="square" rtlCol="0">
            <a:spAutoFit/>
          </a:bodyPr>
          <a:lstStyle/>
          <a:p>
            <a:r>
              <a:rPr lang="en-US" dirty="0" smtClean="0"/>
              <a:t>*PT Pete*</a:t>
            </a:r>
            <a:endParaRPr lang="en-US" dirty="0"/>
          </a:p>
        </p:txBody>
      </p:sp>
      <p:pic>
        <p:nvPicPr>
          <p:cNvPr id="6" name="Picture 2" descr="A:\MVC-001S.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56674" name="Rectangle 2"/>
          <p:cNvSpPr>
            <a:spLocks noGrp="1" noChangeArrowheads="1"/>
          </p:cNvSpPr>
          <p:nvPr>
            <p:ph type="title"/>
          </p:nvPr>
        </p:nvSpPr>
        <p:spPr>
          <a:xfrm>
            <a:off x="2667000" y="0"/>
            <a:ext cx="6019800" cy="990600"/>
          </a:xfrm>
        </p:spPr>
        <p:txBody>
          <a:bodyPr/>
          <a:lstStyle/>
          <a:p>
            <a:r>
              <a:rPr lang="en-US" dirty="0" smtClean="0"/>
              <a:t>Class of 2001</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xfrm>
            <a:off x="457200" y="0"/>
            <a:ext cx="8229600" cy="1143000"/>
          </a:xfrm>
        </p:spPr>
        <p:txBody>
          <a:bodyPr/>
          <a:lstStyle/>
          <a:p>
            <a:r>
              <a:rPr lang="en-US" dirty="0" smtClean="0"/>
              <a:t>Class of 2001</a:t>
            </a:r>
            <a:endParaRPr lang="en-US" dirty="0"/>
          </a:p>
        </p:txBody>
      </p:sp>
      <p:sp>
        <p:nvSpPr>
          <p:cNvPr id="157699" name="Rectangle 3"/>
          <p:cNvSpPr>
            <a:spLocks noGrp="1" noChangeArrowheads="1"/>
          </p:cNvSpPr>
          <p:nvPr>
            <p:ph type="body" idx="1"/>
          </p:nvPr>
        </p:nvSpPr>
        <p:spPr>
          <a:xfrm>
            <a:off x="228600" y="1676400"/>
            <a:ext cx="8686800" cy="4953000"/>
          </a:xfrm>
        </p:spPr>
        <p:txBody>
          <a:bodyPr/>
          <a:lstStyle/>
          <a:p>
            <a:pPr marL="533400" indent="-533400">
              <a:lnSpc>
                <a:spcPct val="80000"/>
              </a:lnSpc>
            </a:pPr>
            <a:r>
              <a:rPr lang="en-US" dirty="0"/>
              <a:t>Director: Joe Moore</a:t>
            </a:r>
          </a:p>
          <a:p>
            <a:pPr marL="533400" indent="-533400">
              <a:lnSpc>
                <a:spcPct val="80000"/>
              </a:lnSpc>
            </a:pPr>
            <a:r>
              <a:rPr lang="en-US" dirty="0"/>
              <a:t>Residents: Randy Green, Mike Johnson, Rich Baxter</a:t>
            </a:r>
          </a:p>
          <a:p>
            <a:pPr marL="533400" indent="-533400">
              <a:lnSpc>
                <a:spcPct val="80000"/>
              </a:lnSpc>
            </a:pPr>
            <a:r>
              <a:rPr lang="en-US" dirty="0">
                <a:solidFill>
                  <a:schemeClr val="accent1">
                    <a:lumMod val="75000"/>
                  </a:schemeClr>
                </a:solidFill>
              </a:rPr>
              <a:t>Curriculum/time</a:t>
            </a:r>
            <a:r>
              <a:rPr lang="en-US" dirty="0"/>
              <a:t>: </a:t>
            </a:r>
          </a:p>
          <a:p>
            <a:pPr marL="914400" lvl="1" indent="-457200">
              <a:lnSpc>
                <a:spcPct val="80000"/>
              </a:lnSpc>
            </a:pPr>
            <a:r>
              <a:rPr lang="en-US" sz="2000" dirty="0" smtClean="0"/>
              <a:t>Curriculum shortened</a:t>
            </a:r>
          </a:p>
          <a:p>
            <a:pPr marL="914400" lvl="1" indent="-457200">
              <a:lnSpc>
                <a:spcPct val="80000"/>
              </a:lnSpc>
            </a:pPr>
            <a:r>
              <a:rPr lang="en-US" sz="2000" dirty="0" smtClean="0"/>
              <a:t>Class </a:t>
            </a:r>
            <a:r>
              <a:rPr lang="en-US" sz="2000" dirty="0"/>
              <a:t>times were in the afternoon during the summer, from 1000-1200 during the fall, and formal classes ended in January to allow residents to concentrate on patient care, research, SCS exam, etc. </a:t>
            </a:r>
          </a:p>
          <a:p>
            <a:pPr marL="914400" lvl="1" indent="-457200">
              <a:lnSpc>
                <a:spcPct val="80000"/>
              </a:lnSpc>
            </a:pPr>
            <a:r>
              <a:rPr lang="en-US" sz="2000" dirty="0"/>
              <a:t>Ankle, knee and shoulder with a large emphasis on instability was the focus as instability of the ankle, knee and shoulder are West Point’s legacy. </a:t>
            </a:r>
          </a:p>
          <a:p>
            <a:pPr marL="914400" lvl="1" indent="-457200">
              <a:lnSpc>
                <a:spcPct val="80000"/>
              </a:lnSpc>
            </a:pPr>
            <a:r>
              <a:rPr lang="en-US" sz="2000" dirty="0"/>
              <a:t>The curriculum areas followed the APTA guidelines and was geared toward preparing residents for the SCS exam. </a:t>
            </a:r>
          </a:p>
        </p:txBody>
      </p:sp>
      <p:sp>
        <p:nvSpPr>
          <p:cNvPr id="4" name="TextBox 3"/>
          <p:cNvSpPr txBox="1"/>
          <p:nvPr/>
        </p:nvSpPr>
        <p:spPr>
          <a:xfrm>
            <a:off x="0" y="6396335"/>
            <a:ext cx="1676400" cy="461665"/>
          </a:xfrm>
          <a:prstGeom prst="rect">
            <a:avLst/>
          </a:prstGeom>
          <a:noFill/>
        </p:spPr>
        <p:txBody>
          <a:bodyPr wrap="square" rtlCol="0">
            <a:spAutoFit/>
          </a:bodyPr>
          <a:lstStyle/>
          <a:p>
            <a:r>
              <a:rPr lang="en-US" dirty="0" smtClean="0"/>
              <a:t>*PT Pete*</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457200" y="0"/>
            <a:ext cx="8229600" cy="1143000"/>
          </a:xfrm>
        </p:spPr>
        <p:txBody>
          <a:bodyPr/>
          <a:lstStyle/>
          <a:p>
            <a:r>
              <a:rPr lang="en-US" dirty="0" smtClean="0"/>
              <a:t>Class of 2001</a:t>
            </a:r>
            <a:endParaRPr lang="en-US" dirty="0"/>
          </a:p>
        </p:txBody>
      </p:sp>
      <p:sp>
        <p:nvSpPr>
          <p:cNvPr id="158723" name="Rectangle 3"/>
          <p:cNvSpPr>
            <a:spLocks noGrp="1" noChangeArrowheads="1"/>
          </p:cNvSpPr>
          <p:nvPr>
            <p:ph type="body" idx="1"/>
          </p:nvPr>
        </p:nvSpPr>
        <p:spPr>
          <a:xfrm>
            <a:off x="457200" y="1752600"/>
            <a:ext cx="8686800" cy="3657600"/>
          </a:xfrm>
        </p:spPr>
        <p:txBody>
          <a:bodyPr/>
          <a:lstStyle/>
          <a:p>
            <a:pPr marL="533400" indent="-533400">
              <a:lnSpc>
                <a:spcPct val="80000"/>
              </a:lnSpc>
            </a:pPr>
            <a:r>
              <a:rPr lang="en-US" dirty="0"/>
              <a:t>Director: Joe Moore</a:t>
            </a:r>
          </a:p>
          <a:p>
            <a:pPr marL="533400" indent="-533400">
              <a:lnSpc>
                <a:spcPct val="80000"/>
              </a:lnSpc>
            </a:pPr>
            <a:r>
              <a:rPr lang="en-US" dirty="0" err="1"/>
              <a:t>Residents:Randy</a:t>
            </a:r>
            <a:r>
              <a:rPr lang="en-US" dirty="0"/>
              <a:t> Green, Mike Johnson, Rich Baxter</a:t>
            </a:r>
          </a:p>
          <a:p>
            <a:pPr marL="533400" indent="-533400">
              <a:lnSpc>
                <a:spcPct val="80000"/>
              </a:lnSpc>
            </a:pPr>
            <a:r>
              <a:rPr lang="en-US" dirty="0">
                <a:solidFill>
                  <a:schemeClr val="accent1">
                    <a:lumMod val="75000"/>
                  </a:schemeClr>
                </a:solidFill>
              </a:rPr>
              <a:t>Athletic Training</a:t>
            </a:r>
            <a:r>
              <a:rPr lang="en-US" dirty="0"/>
              <a:t>: </a:t>
            </a:r>
          </a:p>
          <a:p>
            <a:pPr marL="914400" lvl="1" indent="-457200">
              <a:lnSpc>
                <a:spcPct val="80000"/>
              </a:lnSpc>
            </a:pPr>
            <a:r>
              <a:rPr lang="en-US" sz="2000" dirty="0"/>
              <a:t>Essentially the same </a:t>
            </a:r>
            <a:r>
              <a:rPr lang="en-US" sz="2000" dirty="0" smtClean="0"/>
              <a:t>schedule</a:t>
            </a:r>
          </a:p>
          <a:p>
            <a:pPr marL="914400" lvl="1" indent="-457200">
              <a:lnSpc>
                <a:spcPct val="80000"/>
              </a:lnSpc>
            </a:pPr>
            <a:r>
              <a:rPr lang="en-US" sz="2000" dirty="0" smtClean="0"/>
              <a:t>DPE trainers continue to very cooperative </a:t>
            </a:r>
            <a:r>
              <a:rPr lang="en-US" sz="2000" dirty="0"/>
              <a:t>and helpful to the residents.  </a:t>
            </a:r>
            <a:r>
              <a:rPr lang="en-US" sz="2000" dirty="0" smtClean="0"/>
              <a:t>But, time is voluntary and the residency is not their primary job – challenges occasionally occur</a:t>
            </a:r>
          </a:p>
          <a:p>
            <a:pPr marL="914400" lvl="1" indent="-457200">
              <a:lnSpc>
                <a:spcPct val="80000"/>
              </a:lnSpc>
            </a:pPr>
            <a:r>
              <a:rPr lang="en-US" sz="2000" dirty="0" smtClean="0"/>
              <a:t>ODIA trainers – used more</a:t>
            </a: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1" name="Rectangle 3"/>
          <p:cNvSpPr>
            <a:spLocks noGrp="1" noChangeArrowheads="1"/>
          </p:cNvSpPr>
          <p:nvPr>
            <p:ph type="body" idx="1"/>
          </p:nvPr>
        </p:nvSpPr>
        <p:spPr>
          <a:xfrm>
            <a:off x="304800" y="1905000"/>
            <a:ext cx="8686800" cy="4953000"/>
          </a:xfrm>
        </p:spPr>
        <p:txBody>
          <a:bodyPr/>
          <a:lstStyle/>
          <a:p>
            <a:pPr marL="533400" indent="-533400">
              <a:lnSpc>
                <a:spcPct val="80000"/>
              </a:lnSpc>
            </a:pPr>
            <a:r>
              <a:rPr lang="en-US" dirty="0"/>
              <a:t>Director: Joe </a:t>
            </a:r>
            <a:r>
              <a:rPr lang="en-US" dirty="0" smtClean="0"/>
              <a:t>Moore and then Paul </a:t>
            </a:r>
            <a:r>
              <a:rPr lang="en-US" dirty="0" err="1" smtClean="0"/>
              <a:t>Stoneman</a:t>
            </a:r>
            <a:endParaRPr lang="en-US" dirty="0"/>
          </a:p>
          <a:p>
            <a:pPr marL="533400" indent="-533400">
              <a:lnSpc>
                <a:spcPct val="80000"/>
              </a:lnSpc>
            </a:pPr>
            <a:r>
              <a:rPr lang="en-US" dirty="0"/>
              <a:t>Residents: Danny McMillan, Mark </a:t>
            </a:r>
            <a:r>
              <a:rPr lang="en-US" dirty="0" err="1"/>
              <a:t>Weishaar</a:t>
            </a:r>
            <a:r>
              <a:rPr lang="en-US" dirty="0"/>
              <a:t>, Mike Rosenthal</a:t>
            </a:r>
          </a:p>
          <a:p>
            <a:pPr marL="533400" indent="-533400">
              <a:lnSpc>
                <a:spcPct val="80000"/>
              </a:lnSpc>
            </a:pPr>
            <a:r>
              <a:rPr lang="en-US" dirty="0">
                <a:solidFill>
                  <a:schemeClr val="accent1">
                    <a:lumMod val="75000"/>
                  </a:schemeClr>
                </a:solidFill>
              </a:rPr>
              <a:t>Curriculum, time, athletic training</a:t>
            </a:r>
            <a:r>
              <a:rPr lang="en-US" dirty="0"/>
              <a:t>: </a:t>
            </a:r>
          </a:p>
          <a:p>
            <a:pPr marL="914400" lvl="1" indent="-457200">
              <a:lnSpc>
                <a:spcPct val="80000"/>
              </a:lnSpc>
            </a:pPr>
            <a:r>
              <a:rPr lang="en-US" sz="1800" dirty="0" smtClean="0"/>
              <a:t>First 18 month residency</a:t>
            </a:r>
          </a:p>
          <a:p>
            <a:pPr marL="914400" lvl="1" indent="-457200">
              <a:lnSpc>
                <a:spcPct val="80000"/>
              </a:lnSpc>
            </a:pPr>
            <a:r>
              <a:rPr lang="en-US" sz="1800" dirty="0" smtClean="0"/>
              <a:t>Baylor course curriculum followed</a:t>
            </a:r>
          </a:p>
          <a:p>
            <a:pPr marL="914400" lvl="1" indent="-457200">
              <a:lnSpc>
                <a:spcPct val="80000"/>
              </a:lnSpc>
            </a:pPr>
            <a:r>
              <a:rPr lang="en-US" sz="1800" dirty="0" smtClean="0"/>
              <a:t>Largely, a repeat </a:t>
            </a:r>
            <a:r>
              <a:rPr lang="en-US" sz="1800" dirty="0"/>
              <a:t>of previous </a:t>
            </a:r>
            <a:endParaRPr lang="en-US" sz="1800" dirty="0" smtClean="0"/>
          </a:p>
          <a:p>
            <a:pPr marL="914400" lvl="1" indent="-457200">
              <a:lnSpc>
                <a:spcPct val="80000"/>
              </a:lnSpc>
              <a:buNone/>
            </a:pPr>
            <a:r>
              <a:rPr lang="en-US" sz="1800" dirty="0" smtClean="0"/>
              <a:t>        residency  </a:t>
            </a:r>
            <a:endParaRPr lang="en-US" sz="1800" dirty="0"/>
          </a:p>
        </p:txBody>
      </p:sp>
      <p:pic>
        <p:nvPicPr>
          <p:cNvPr id="160772" name="Picture 4" descr="Trophy Residents"/>
          <p:cNvPicPr>
            <a:picLocks noChangeAspect="1" noChangeArrowheads="1"/>
          </p:cNvPicPr>
          <p:nvPr/>
        </p:nvPicPr>
        <p:blipFill>
          <a:blip r:embed="rId2" cstate="print"/>
          <a:srcRect/>
          <a:stretch>
            <a:fillRect/>
          </a:stretch>
        </p:blipFill>
        <p:spPr bwMode="auto">
          <a:xfrm>
            <a:off x="5181600" y="3733800"/>
            <a:ext cx="3784600" cy="2838450"/>
          </a:xfrm>
          <a:prstGeom prst="rect">
            <a:avLst/>
          </a:prstGeom>
          <a:noFill/>
        </p:spPr>
      </p:pic>
      <p:pic>
        <p:nvPicPr>
          <p:cNvPr id="5" name="Picture 4" descr="Trophy Residents"/>
          <p:cNvPicPr>
            <a:picLocks noChangeAspect="1" noChangeArrowheads="1"/>
          </p:cNvPicPr>
          <p:nvPr/>
        </p:nvPicPr>
        <p:blipFill>
          <a:blip r:embed="rId2" cstate="print"/>
          <a:srcRect/>
          <a:stretch>
            <a:fillRect/>
          </a:stretch>
        </p:blipFill>
        <p:spPr bwMode="auto">
          <a:xfrm>
            <a:off x="0" y="304800"/>
            <a:ext cx="9144000" cy="6858000"/>
          </a:xfrm>
          <a:prstGeom prst="rect">
            <a:avLst/>
          </a:prstGeom>
          <a:noFill/>
        </p:spPr>
      </p:pic>
      <p:sp>
        <p:nvSpPr>
          <p:cNvPr id="160770" name="Rectangle 2"/>
          <p:cNvSpPr>
            <a:spLocks noGrp="1" noChangeArrowheads="1"/>
          </p:cNvSpPr>
          <p:nvPr>
            <p:ph type="title"/>
          </p:nvPr>
        </p:nvSpPr>
        <p:spPr>
          <a:xfrm>
            <a:off x="457200" y="152400"/>
            <a:ext cx="8229600" cy="1143000"/>
          </a:xfrm>
        </p:spPr>
        <p:txBody>
          <a:bodyPr/>
          <a:lstStyle/>
          <a:p>
            <a:r>
              <a:rPr lang="en-US" dirty="0" smtClean="0">
                <a:solidFill>
                  <a:schemeClr val="accent2">
                    <a:lumMod val="75000"/>
                  </a:schemeClr>
                </a:solidFill>
              </a:rPr>
              <a:t>Class of 2003</a:t>
            </a:r>
            <a:endParaRPr lang="en-US" dirty="0">
              <a:solidFill>
                <a:schemeClr val="accent2">
                  <a:lumMod val="75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1" name="Rectangle 3"/>
          <p:cNvSpPr>
            <a:spLocks noGrp="1" noChangeArrowheads="1"/>
          </p:cNvSpPr>
          <p:nvPr>
            <p:ph type="body" idx="1"/>
          </p:nvPr>
        </p:nvSpPr>
        <p:spPr>
          <a:xfrm>
            <a:off x="304800" y="1905000"/>
            <a:ext cx="8686800" cy="4953000"/>
          </a:xfrm>
        </p:spPr>
        <p:txBody>
          <a:bodyPr/>
          <a:lstStyle/>
          <a:p>
            <a:pPr marL="533400" indent="-533400">
              <a:lnSpc>
                <a:spcPct val="80000"/>
              </a:lnSpc>
            </a:pPr>
            <a:r>
              <a:rPr lang="en-US" dirty="0"/>
              <a:t>Director: Joe </a:t>
            </a:r>
            <a:r>
              <a:rPr lang="en-US" dirty="0" smtClean="0"/>
              <a:t>Moore and then Paul </a:t>
            </a:r>
            <a:r>
              <a:rPr lang="en-US" dirty="0" err="1" smtClean="0"/>
              <a:t>Stoneman</a:t>
            </a:r>
            <a:endParaRPr lang="en-US" dirty="0"/>
          </a:p>
          <a:p>
            <a:pPr marL="533400" indent="-533400">
              <a:lnSpc>
                <a:spcPct val="80000"/>
              </a:lnSpc>
            </a:pPr>
            <a:r>
              <a:rPr lang="en-US" dirty="0"/>
              <a:t>Residents: Danny McMillan, Mark </a:t>
            </a:r>
            <a:r>
              <a:rPr lang="en-US" dirty="0" err="1"/>
              <a:t>Weishaar</a:t>
            </a:r>
            <a:r>
              <a:rPr lang="en-US" dirty="0"/>
              <a:t>, Mike Rosenthal</a:t>
            </a:r>
          </a:p>
          <a:p>
            <a:pPr marL="533400" indent="-533400">
              <a:lnSpc>
                <a:spcPct val="80000"/>
              </a:lnSpc>
            </a:pPr>
            <a:r>
              <a:rPr lang="en-US" dirty="0">
                <a:solidFill>
                  <a:schemeClr val="accent1">
                    <a:lumMod val="75000"/>
                  </a:schemeClr>
                </a:solidFill>
              </a:rPr>
              <a:t>Curriculum, time, athletic training</a:t>
            </a:r>
            <a:r>
              <a:rPr lang="en-US" dirty="0"/>
              <a:t>: </a:t>
            </a:r>
          </a:p>
          <a:p>
            <a:pPr marL="914400" lvl="1" indent="-457200">
              <a:lnSpc>
                <a:spcPct val="80000"/>
              </a:lnSpc>
            </a:pPr>
            <a:r>
              <a:rPr lang="en-US" sz="1800" dirty="0" smtClean="0"/>
              <a:t>First 18 month residency</a:t>
            </a:r>
          </a:p>
          <a:p>
            <a:pPr marL="914400" lvl="1" indent="-457200">
              <a:lnSpc>
                <a:spcPct val="80000"/>
              </a:lnSpc>
            </a:pPr>
            <a:r>
              <a:rPr lang="en-US" sz="1800" dirty="0" smtClean="0"/>
              <a:t>Baylor course curriculum followed</a:t>
            </a:r>
          </a:p>
          <a:p>
            <a:pPr marL="914400" lvl="1" indent="-457200">
              <a:lnSpc>
                <a:spcPct val="80000"/>
              </a:lnSpc>
            </a:pPr>
            <a:r>
              <a:rPr lang="en-US" sz="1800" dirty="0" smtClean="0"/>
              <a:t>Largely, a repeat </a:t>
            </a:r>
            <a:r>
              <a:rPr lang="en-US" sz="1800" dirty="0"/>
              <a:t>of previous </a:t>
            </a:r>
            <a:endParaRPr lang="en-US" sz="1800" dirty="0" smtClean="0"/>
          </a:p>
          <a:p>
            <a:pPr marL="914400" lvl="1" indent="-457200">
              <a:lnSpc>
                <a:spcPct val="80000"/>
              </a:lnSpc>
              <a:buNone/>
            </a:pPr>
            <a:r>
              <a:rPr lang="en-US" sz="1800" dirty="0" smtClean="0"/>
              <a:t>        residency  </a:t>
            </a:r>
            <a:endParaRPr lang="en-US" sz="1800" dirty="0"/>
          </a:p>
        </p:txBody>
      </p:sp>
      <p:pic>
        <p:nvPicPr>
          <p:cNvPr id="160772" name="Picture 4" descr="Trophy Residents"/>
          <p:cNvPicPr>
            <a:picLocks noChangeAspect="1" noChangeArrowheads="1"/>
          </p:cNvPicPr>
          <p:nvPr/>
        </p:nvPicPr>
        <p:blipFill>
          <a:blip r:embed="rId3" cstate="print"/>
          <a:srcRect/>
          <a:stretch>
            <a:fillRect/>
          </a:stretch>
        </p:blipFill>
        <p:spPr bwMode="auto">
          <a:xfrm>
            <a:off x="5181600" y="3733800"/>
            <a:ext cx="3784600" cy="2838450"/>
          </a:xfrm>
          <a:prstGeom prst="rect">
            <a:avLst/>
          </a:prstGeom>
          <a:noFill/>
        </p:spPr>
      </p:pic>
      <p:sp>
        <p:nvSpPr>
          <p:cNvPr id="160770" name="Rectangle 2"/>
          <p:cNvSpPr>
            <a:spLocks noGrp="1" noChangeArrowheads="1"/>
          </p:cNvSpPr>
          <p:nvPr>
            <p:ph type="title"/>
          </p:nvPr>
        </p:nvSpPr>
        <p:spPr>
          <a:xfrm>
            <a:off x="457200" y="0"/>
            <a:ext cx="8229600" cy="1143000"/>
          </a:xfrm>
        </p:spPr>
        <p:txBody>
          <a:bodyPr/>
          <a:lstStyle/>
          <a:p>
            <a:r>
              <a:rPr lang="en-US" dirty="0" smtClean="0">
                <a:solidFill>
                  <a:srgbClr val="C79F00"/>
                </a:solidFill>
              </a:rPr>
              <a:t>Class of 2003</a:t>
            </a:r>
            <a:endParaRPr lang="en-US" dirty="0">
              <a:solidFill>
                <a:srgbClr val="C79F00"/>
              </a:solidFill>
            </a:endParaRP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descr="entry way"/>
          <p:cNvPicPr>
            <a:picLocks noChangeAspect="1" noChangeArrowheads="1"/>
          </p:cNvPicPr>
          <p:nvPr/>
        </p:nvPicPr>
        <p:blipFill>
          <a:blip r:embed="rId3" cstate="print">
            <a:lum bright="4000"/>
          </a:blip>
          <a:srcRect/>
          <a:stretch>
            <a:fillRect/>
          </a:stretch>
        </p:blipFill>
        <p:spPr bwMode="auto">
          <a:xfrm>
            <a:off x="0" y="0"/>
            <a:ext cx="9144000" cy="6858000"/>
          </a:xfrm>
          <a:prstGeom prst="rect">
            <a:avLst/>
          </a:prstGeom>
          <a:noFill/>
          <a:ln w="9525">
            <a:noFill/>
            <a:miter lim="800000"/>
            <a:headEnd/>
            <a:tailEnd/>
          </a:ln>
        </p:spPr>
      </p:pic>
      <p:sp>
        <p:nvSpPr>
          <p:cNvPr id="4099" name="Text Box 7"/>
          <p:cNvSpPr txBox="1">
            <a:spLocks noChangeArrowheads="1"/>
          </p:cNvSpPr>
          <p:nvPr/>
        </p:nvSpPr>
        <p:spPr bwMode="auto">
          <a:xfrm>
            <a:off x="0" y="6019800"/>
            <a:ext cx="2519363" cy="646112"/>
          </a:xfrm>
          <a:prstGeom prst="rect">
            <a:avLst/>
          </a:prstGeom>
          <a:noFill/>
          <a:ln w="9525">
            <a:noFill/>
            <a:miter lim="800000"/>
            <a:headEnd/>
            <a:tailEnd/>
          </a:ln>
        </p:spPr>
        <p:txBody>
          <a:bodyPr wrap="none">
            <a:spAutoFit/>
          </a:bodyPr>
          <a:lstStyle/>
          <a:p>
            <a:r>
              <a:rPr lang="en-US" b="1" dirty="0">
                <a:solidFill>
                  <a:schemeClr val="bg1"/>
                </a:solidFill>
              </a:rPr>
              <a:t>Lt Col Randy  Green</a:t>
            </a:r>
          </a:p>
          <a:p>
            <a:r>
              <a:rPr lang="en-US" b="1" dirty="0">
                <a:solidFill>
                  <a:schemeClr val="bg1"/>
                </a:solidFill>
              </a:rPr>
              <a:t>PT, </a:t>
            </a:r>
            <a:r>
              <a:rPr lang="en-US" b="1" dirty="0" err="1">
                <a:solidFill>
                  <a:schemeClr val="bg1"/>
                </a:solidFill>
              </a:rPr>
              <a:t>DScPT</a:t>
            </a:r>
            <a:r>
              <a:rPr lang="en-US" b="1" dirty="0">
                <a:solidFill>
                  <a:schemeClr val="bg1"/>
                </a:solidFill>
              </a:rPr>
              <a:t>, OCS, SCS</a:t>
            </a:r>
          </a:p>
        </p:txBody>
      </p:sp>
      <p:sp>
        <p:nvSpPr>
          <p:cNvPr id="11" name="Vertical Scroll 10"/>
          <p:cNvSpPr/>
          <p:nvPr/>
        </p:nvSpPr>
        <p:spPr>
          <a:xfrm rot="21014646">
            <a:off x="131763" y="1433513"/>
            <a:ext cx="3716337" cy="3429000"/>
          </a:xfrm>
          <a:prstGeom prst="verticalScroll">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tx1"/>
                </a:solidFill>
                <a:latin typeface="Cambria" pitchFamily="18" charset="0"/>
                <a:ea typeface="Calibri" pitchFamily="34" charset="0"/>
                <a:cs typeface="Times New Roman" pitchFamily="18" charset="0"/>
              </a:rPr>
              <a:t>…Re-invented me as a PT</a:t>
            </a:r>
            <a:r>
              <a:rPr lang="en-US" sz="3200" dirty="0">
                <a:solidFill>
                  <a:schemeClr val="tx1"/>
                </a:solidFill>
                <a:latin typeface="Cambria" pitchFamily="18" charset="0"/>
                <a:ea typeface="Calibri" pitchFamily="34" charset="0"/>
                <a:cs typeface="Times New Roman" pitchFamily="18" charset="0"/>
              </a:rPr>
              <a:t>.</a:t>
            </a:r>
          </a:p>
          <a:p>
            <a:pPr algn="ctr">
              <a:defRPr/>
            </a:pPr>
            <a:r>
              <a:rPr lang="en-US" sz="2000" dirty="0">
                <a:solidFill>
                  <a:schemeClr val="tx1"/>
                </a:solidFill>
                <a:latin typeface="Cambria" pitchFamily="18" charset="0"/>
                <a:ea typeface="Calibri" pitchFamily="34" charset="0"/>
                <a:cs typeface="Times New Roman" pitchFamily="18" charset="0"/>
              </a:rPr>
              <a:t>Capt Fink </a:t>
            </a:r>
            <a:endParaRPr lang="en-US" sz="2000" dirty="0">
              <a:solidFill>
                <a:schemeClr val="tx1"/>
              </a:solidFill>
            </a:endParaRPr>
          </a:p>
        </p:txBody>
      </p:sp>
      <p:sp>
        <p:nvSpPr>
          <p:cNvPr id="12" name="Vertical Scroll 11"/>
          <p:cNvSpPr/>
          <p:nvPr/>
        </p:nvSpPr>
        <p:spPr>
          <a:xfrm rot="21014646">
            <a:off x="2627313" y="1422400"/>
            <a:ext cx="3581400" cy="3429000"/>
          </a:xfrm>
          <a:prstGeom prst="verticalScroll">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tx1"/>
                </a:solidFill>
                <a:latin typeface="Cambria" pitchFamily="18" charset="0"/>
              </a:rPr>
              <a:t>Great experience!</a:t>
            </a:r>
            <a:r>
              <a:rPr lang="en-US" sz="3200" dirty="0">
                <a:solidFill>
                  <a:schemeClr val="tx1"/>
                </a:solidFill>
                <a:latin typeface="Cambria" pitchFamily="18" charset="0"/>
              </a:rPr>
              <a:t>…</a:t>
            </a:r>
          </a:p>
          <a:p>
            <a:pPr algn="ctr">
              <a:defRPr/>
            </a:pPr>
            <a:r>
              <a:rPr lang="en-US" sz="3200" dirty="0">
                <a:solidFill>
                  <a:schemeClr val="tx1"/>
                </a:solidFill>
                <a:latin typeface="Cambria" pitchFamily="18" charset="0"/>
              </a:rPr>
              <a:t>Crazy not to apply.</a:t>
            </a:r>
            <a:endParaRPr lang="en-US" sz="3200" b="1" dirty="0">
              <a:solidFill>
                <a:schemeClr val="tx1"/>
              </a:solidFill>
              <a:latin typeface="Cambria" pitchFamily="18" charset="0"/>
            </a:endParaRPr>
          </a:p>
          <a:p>
            <a:pPr algn="ctr">
              <a:defRPr/>
            </a:pPr>
            <a:r>
              <a:rPr lang="en-US" sz="2000" dirty="0">
                <a:solidFill>
                  <a:schemeClr val="tx1"/>
                </a:solidFill>
                <a:latin typeface="Cambria" pitchFamily="18" charset="0"/>
              </a:rPr>
              <a:t>Maj Weishaar</a:t>
            </a:r>
          </a:p>
        </p:txBody>
      </p:sp>
      <p:sp>
        <p:nvSpPr>
          <p:cNvPr id="13" name="Vertical Scroll 12"/>
          <p:cNvSpPr/>
          <p:nvPr/>
        </p:nvSpPr>
        <p:spPr>
          <a:xfrm rot="21014646">
            <a:off x="4911725" y="1409700"/>
            <a:ext cx="3724275" cy="3429000"/>
          </a:xfrm>
          <a:prstGeom prst="verticalScroll">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tx1"/>
                </a:solidFill>
                <a:latin typeface="Cambria" pitchFamily="18" charset="0"/>
              </a:rPr>
              <a:t>Outstanding Opportunity </a:t>
            </a:r>
            <a:r>
              <a:rPr lang="en-US" sz="3200" dirty="0">
                <a:solidFill>
                  <a:schemeClr val="tx1"/>
                </a:solidFill>
                <a:latin typeface="Cambria" pitchFamily="18" charset="0"/>
              </a:rPr>
              <a:t>to excel outside of the clinic</a:t>
            </a:r>
          </a:p>
          <a:p>
            <a:pPr algn="ctr">
              <a:defRPr/>
            </a:pPr>
            <a:r>
              <a:rPr lang="en-US" sz="2000" dirty="0">
                <a:solidFill>
                  <a:schemeClr val="tx1"/>
                </a:solidFill>
                <a:latin typeface="Cambria" pitchFamily="18" charset="0"/>
              </a:rPr>
              <a:t>Lt Col Green</a:t>
            </a:r>
          </a:p>
        </p:txBody>
      </p:sp>
      <p:sp>
        <p:nvSpPr>
          <p:cNvPr id="8" name="Rectangle 7"/>
          <p:cNvSpPr>
            <a:spLocks noChangeArrowheads="1"/>
          </p:cNvSpPr>
          <p:nvPr/>
        </p:nvSpPr>
        <p:spPr bwMode="auto">
          <a:xfrm>
            <a:off x="685800" y="0"/>
            <a:ext cx="7772400" cy="1143000"/>
          </a:xfrm>
          <a:prstGeom prst="rect">
            <a:avLst/>
          </a:prstGeom>
          <a:noFill/>
          <a:ln>
            <a:miter lim="800000"/>
            <a:headEnd/>
            <a:tailEnd/>
          </a:ln>
        </p:spPr>
        <p:txBody>
          <a:bodyPr/>
          <a:lstStyle>
            <a:lvl1pPr algn="ctr" rtl="0" fontAlgn="base">
              <a:spcBef>
                <a:spcPct val="0"/>
              </a:spcBef>
              <a:spcAft>
                <a:spcPct val="0"/>
              </a:spcAft>
              <a:defRPr sz="4400">
                <a:solidFill>
                  <a:srgbClr val="FFFF00"/>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rgbClr val="FFFF00"/>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rgbClr val="FFFF00"/>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rgbClr val="FFFF00"/>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rgbClr val="FFFF00"/>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rgbClr val="FFFF00"/>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rgbClr val="FFFF00"/>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rgbClr val="FFFF00"/>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rgbClr val="FFFF00"/>
                </a:solidFill>
                <a:effectLst>
                  <a:outerShdw blurRad="38100" dist="38100" dir="2700000" algn="tl">
                    <a:srgbClr val="000000"/>
                  </a:outerShdw>
                </a:effectLst>
                <a:latin typeface="Arial" charset="0"/>
              </a:defRPr>
            </a:lvl9pPr>
          </a:lstStyle>
          <a:p>
            <a:pPr>
              <a:defRPr/>
            </a:pPr>
            <a:r>
              <a:rPr lang="en-US" sz="2500" dirty="0">
                <a:latin typeface="Times New Roman" pitchFamily="18" charset="0"/>
              </a:rPr>
              <a:t>United States Military-Baylor University </a:t>
            </a:r>
            <a:r>
              <a:rPr lang="en-US" sz="2500" dirty="0" smtClean="0">
                <a:latin typeface="Times New Roman" pitchFamily="18" charset="0"/>
              </a:rPr>
              <a:t>Post-Professional </a:t>
            </a:r>
            <a:r>
              <a:rPr lang="en-US" sz="2500" dirty="0">
                <a:latin typeface="Times New Roman" pitchFamily="18" charset="0"/>
              </a:rPr>
              <a:t>Sports Medicine-Physical Therapy Doctoral Residency</a:t>
            </a:r>
            <a:endParaRPr lang="en-US" dirty="0">
              <a:latin typeface="Times New Roman" pitchFamily="18"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6" descr="DSC04628"/>
          <p:cNvPicPr>
            <a:picLocks noChangeAspect="1" noChangeArrowheads="1"/>
          </p:cNvPicPr>
          <p:nvPr/>
        </p:nvPicPr>
        <p:blipFill>
          <a:blip r:embed="rId3" cstate="print">
            <a:lum bright="14000"/>
          </a:blip>
          <a:srcRect/>
          <a:stretch>
            <a:fillRect/>
          </a:stretch>
        </p:blipFill>
        <p:spPr bwMode="auto">
          <a:xfrm>
            <a:off x="2057400" y="-229"/>
            <a:ext cx="4913227" cy="6553429"/>
          </a:xfrm>
          <a:prstGeom prst="rect">
            <a:avLst/>
          </a:prstGeom>
          <a:noFill/>
          <a:ln w="76200">
            <a:solidFill>
              <a:srgbClr val="FF3300"/>
            </a:solid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5" descr="gym entry"/>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0243" name="Rectangle 18"/>
          <p:cNvSpPr>
            <a:spLocks noChangeArrowheads="1"/>
          </p:cNvSpPr>
          <p:nvPr/>
        </p:nvSpPr>
        <p:spPr bwMode="auto">
          <a:xfrm>
            <a:off x="2514600" y="6248400"/>
            <a:ext cx="1676400" cy="276225"/>
          </a:xfrm>
          <a:prstGeom prst="rect">
            <a:avLst/>
          </a:prstGeom>
          <a:solidFill>
            <a:srgbClr val="92D050"/>
          </a:solidFill>
          <a:ln w="9525">
            <a:noFill/>
            <a:miter lim="800000"/>
            <a:headEnd/>
            <a:tailEnd/>
          </a:ln>
        </p:spPr>
        <p:txBody>
          <a:bodyPr>
            <a:spAutoFit/>
          </a:bodyPr>
          <a:lstStyle/>
          <a:p>
            <a:r>
              <a:rPr lang="en-US" sz="1200"/>
              <a:t>LTC Richard Baxter  </a:t>
            </a:r>
          </a:p>
        </p:txBody>
      </p:sp>
      <p:sp>
        <p:nvSpPr>
          <p:cNvPr id="10244" name="Rectangle 19"/>
          <p:cNvSpPr>
            <a:spLocks noChangeArrowheads="1"/>
          </p:cNvSpPr>
          <p:nvPr/>
        </p:nvSpPr>
        <p:spPr bwMode="auto">
          <a:xfrm>
            <a:off x="2514600" y="6505575"/>
            <a:ext cx="1676400" cy="276225"/>
          </a:xfrm>
          <a:prstGeom prst="rect">
            <a:avLst/>
          </a:prstGeom>
          <a:solidFill>
            <a:schemeClr val="bg1"/>
          </a:solidFill>
          <a:ln w="9525">
            <a:noFill/>
            <a:miter lim="800000"/>
            <a:headEnd/>
            <a:tailEnd/>
          </a:ln>
        </p:spPr>
        <p:txBody>
          <a:bodyPr>
            <a:spAutoFit/>
          </a:bodyPr>
          <a:lstStyle/>
          <a:p>
            <a:r>
              <a:rPr lang="en-US" sz="1200"/>
              <a:t>LCDR Scott Jonson   </a:t>
            </a:r>
          </a:p>
        </p:txBody>
      </p:sp>
      <p:sp>
        <p:nvSpPr>
          <p:cNvPr id="10245" name="Rectangle 20"/>
          <p:cNvSpPr>
            <a:spLocks noChangeArrowheads="1"/>
          </p:cNvSpPr>
          <p:nvPr/>
        </p:nvSpPr>
        <p:spPr bwMode="auto">
          <a:xfrm>
            <a:off x="2517775" y="5972175"/>
            <a:ext cx="1670050" cy="276225"/>
          </a:xfrm>
          <a:prstGeom prst="rect">
            <a:avLst/>
          </a:prstGeom>
          <a:solidFill>
            <a:srgbClr val="00B0F0"/>
          </a:solidFill>
          <a:ln w="9525">
            <a:noFill/>
            <a:miter lim="800000"/>
            <a:headEnd/>
            <a:tailEnd/>
          </a:ln>
        </p:spPr>
        <p:txBody>
          <a:bodyPr wrap="none">
            <a:spAutoFit/>
          </a:bodyPr>
          <a:lstStyle/>
          <a:p>
            <a:r>
              <a:rPr lang="en-US" sz="1200"/>
              <a:t>Lt Col Randy Green   </a:t>
            </a:r>
          </a:p>
        </p:txBody>
      </p:sp>
      <p:sp>
        <p:nvSpPr>
          <p:cNvPr id="10246" name="Rectangle 25"/>
          <p:cNvSpPr>
            <a:spLocks noChangeArrowheads="1"/>
          </p:cNvSpPr>
          <p:nvPr/>
        </p:nvSpPr>
        <p:spPr bwMode="auto">
          <a:xfrm>
            <a:off x="3200400" y="5334000"/>
            <a:ext cx="1676400" cy="276225"/>
          </a:xfrm>
          <a:prstGeom prst="rect">
            <a:avLst/>
          </a:prstGeom>
          <a:solidFill>
            <a:srgbClr val="92D050"/>
          </a:solidFill>
          <a:ln w="9525">
            <a:noFill/>
            <a:miter lim="800000"/>
            <a:headEnd/>
            <a:tailEnd/>
          </a:ln>
        </p:spPr>
        <p:txBody>
          <a:bodyPr>
            <a:spAutoFit/>
          </a:bodyPr>
          <a:lstStyle/>
          <a:p>
            <a:r>
              <a:rPr lang="en-US" sz="1200"/>
              <a:t>LTC Danny McMillian  </a:t>
            </a:r>
          </a:p>
        </p:txBody>
      </p:sp>
      <p:sp>
        <p:nvSpPr>
          <p:cNvPr id="10247" name="Rectangle 27"/>
          <p:cNvSpPr>
            <a:spLocks noChangeArrowheads="1"/>
          </p:cNvSpPr>
          <p:nvPr/>
        </p:nvSpPr>
        <p:spPr bwMode="auto">
          <a:xfrm>
            <a:off x="3200400" y="5562600"/>
            <a:ext cx="1676400" cy="276225"/>
          </a:xfrm>
          <a:prstGeom prst="rect">
            <a:avLst/>
          </a:prstGeom>
          <a:solidFill>
            <a:schemeClr val="bg1"/>
          </a:solidFill>
          <a:ln w="9525">
            <a:noFill/>
            <a:miter lim="800000"/>
            <a:headEnd/>
            <a:tailEnd/>
          </a:ln>
        </p:spPr>
        <p:txBody>
          <a:bodyPr>
            <a:spAutoFit/>
          </a:bodyPr>
          <a:lstStyle/>
          <a:p>
            <a:r>
              <a:rPr lang="en-US" sz="1100"/>
              <a:t>LCDR</a:t>
            </a:r>
            <a:r>
              <a:rPr lang="en-US" sz="1200"/>
              <a:t> Mike Rosenthal</a:t>
            </a:r>
          </a:p>
        </p:txBody>
      </p:sp>
      <p:sp>
        <p:nvSpPr>
          <p:cNvPr id="10248" name="Rectangle 28"/>
          <p:cNvSpPr>
            <a:spLocks noChangeArrowheads="1"/>
          </p:cNvSpPr>
          <p:nvPr/>
        </p:nvSpPr>
        <p:spPr bwMode="auto">
          <a:xfrm>
            <a:off x="3810000" y="3865563"/>
            <a:ext cx="1600200" cy="277812"/>
          </a:xfrm>
          <a:prstGeom prst="rect">
            <a:avLst/>
          </a:prstGeom>
          <a:solidFill>
            <a:srgbClr val="00B0F0"/>
          </a:solidFill>
          <a:ln w="9525">
            <a:noFill/>
            <a:miter lim="800000"/>
            <a:headEnd/>
            <a:tailEnd/>
          </a:ln>
        </p:spPr>
        <p:txBody>
          <a:bodyPr>
            <a:spAutoFit/>
          </a:bodyPr>
          <a:lstStyle/>
          <a:p>
            <a:r>
              <a:rPr lang="en-US" sz="1200"/>
              <a:t>Capt Michael Fink      </a:t>
            </a:r>
          </a:p>
        </p:txBody>
      </p:sp>
      <p:sp>
        <p:nvSpPr>
          <p:cNvPr id="10249" name="Rectangle 29"/>
          <p:cNvSpPr>
            <a:spLocks noChangeArrowheads="1"/>
          </p:cNvSpPr>
          <p:nvPr/>
        </p:nvSpPr>
        <p:spPr bwMode="auto">
          <a:xfrm>
            <a:off x="3810000" y="4143375"/>
            <a:ext cx="1600200" cy="276225"/>
          </a:xfrm>
          <a:prstGeom prst="rect">
            <a:avLst/>
          </a:prstGeom>
          <a:solidFill>
            <a:srgbClr val="92D050"/>
          </a:solidFill>
          <a:ln w="9525">
            <a:noFill/>
            <a:miter lim="800000"/>
            <a:headEnd/>
            <a:tailEnd/>
          </a:ln>
        </p:spPr>
        <p:txBody>
          <a:bodyPr>
            <a:spAutoFit/>
          </a:bodyPr>
          <a:lstStyle/>
          <a:p>
            <a:r>
              <a:rPr lang="en-US" sz="1200"/>
              <a:t>MAJ Mike Johnson    </a:t>
            </a:r>
          </a:p>
        </p:txBody>
      </p:sp>
      <p:sp>
        <p:nvSpPr>
          <p:cNvPr id="10250" name="Rectangle 30"/>
          <p:cNvSpPr>
            <a:spLocks noChangeArrowheads="1"/>
          </p:cNvSpPr>
          <p:nvPr/>
        </p:nvSpPr>
        <p:spPr bwMode="auto">
          <a:xfrm>
            <a:off x="3810000" y="4675188"/>
            <a:ext cx="1600200" cy="277812"/>
          </a:xfrm>
          <a:prstGeom prst="rect">
            <a:avLst/>
          </a:prstGeom>
          <a:solidFill>
            <a:schemeClr val="bg1"/>
          </a:solidFill>
          <a:ln w="9525">
            <a:noFill/>
            <a:miter lim="800000"/>
            <a:headEnd/>
            <a:tailEnd/>
          </a:ln>
        </p:spPr>
        <p:txBody>
          <a:bodyPr>
            <a:spAutoFit/>
          </a:bodyPr>
          <a:lstStyle/>
          <a:p>
            <a:r>
              <a:rPr lang="en-US" sz="1200"/>
              <a:t>LCDR Shane Vath     </a:t>
            </a:r>
          </a:p>
        </p:txBody>
      </p:sp>
      <p:sp>
        <p:nvSpPr>
          <p:cNvPr id="10251" name="Rectangle 31"/>
          <p:cNvSpPr>
            <a:spLocks noChangeArrowheads="1"/>
          </p:cNvSpPr>
          <p:nvPr/>
        </p:nvSpPr>
        <p:spPr bwMode="auto">
          <a:xfrm>
            <a:off x="3810000" y="4419600"/>
            <a:ext cx="1600200" cy="276225"/>
          </a:xfrm>
          <a:prstGeom prst="rect">
            <a:avLst/>
          </a:prstGeom>
          <a:solidFill>
            <a:srgbClr val="92D050"/>
          </a:solidFill>
          <a:ln w="9525">
            <a:noFill/>
            <a:miter lim="800000"/>
            <a:headEnd/>
            <a:tailEnd/>
          </a:ln>
        </p:spPr>
        <p:txBody>
          <a:bodyPr>
            <a:spAutoFit/>
          </a:bodyPr>
          <a:lstStyle/>
          <a:p>
            <a:r>
              <a:rPr lang="en-US" sz="1200"/>
              <a:t>MAJ Page Karsteter          </a:t>
            </a:r>
          </a:p>
        </p:txBody>
      </p:sp>
      <p:sp>
        <p:nvSpPr>
          <p:cNvPr id="10261" name="Rectangle 25"/>
          <p:cNvSpPr>
            <a:spLocks noChangeArrowheads="1"/>
          </p:cNvSpPr>
          <p:nvPr/>
        </p:nvSpPr>
        <p:spPr bwMode="auto">
          <a:xfrm>
            <a:off x="3200400" y="5057775"/>
            <a:ext cx="1677988" cy="276225"/>
          </a:xfrm>
          <a:prstGeom prst="rect">
            <a:avLst/>
          </a:prstGeom>
          <a:solidFill>
            <a:srgbClr val="00B0F0"/>
          </a:solidFill>
          <a:ln w="9525">
            <a:noFill/>
            <a:miter lim="800000"/>
            <a:headEnd/>
            <a:tailEnd/>
          </a:ln>
        </p:spPr>
        <p:txBody>
          <a:bodyPr wrap="none">
            <a:spAutoFit/>
          </a:bodyPr>
          <a:lstStyle/>
          <a:p>
            <a:r>
              <a:rPr lang="en-US" sz="1200"/>
              <a:t>Maj Mark Weishaar    </a:t>
            </a:r>
          </a:p>
        </p:txBody>
      </p:sp>
      <p:sp>
        <p:nvSpPr>
          <p:cNvPr id="10262" name="Rectangle 36"/>
          <p:cNvSpPr>
            <a:spLocks noChangeArrowheads="1"/>
          </p:cNvSpPr>
          <p:nvPr/>
        </p:nvSpPr>
        <p:spPr bwMode="auto">
          <a:xfrm>
            <a:off x="4841875" y="2932113"/>
            <a:ext cx="1558925" cy="276225"/>
          </a:xfrm>
          <a:prstGeom prst="rect">
            <a:avLst/>
          </a:prstGeom>
          <a:solidFill>
            <a:srgbClr val="00B0F0"/>
          </a:solidFill>
          <a:ln w="9525">
            <a:noFill/>
            <a:miter lim="800000"/>
            <a:headEnd/>
            <a:tailEnd/>
          </a:ln>
        </p:spPr>
        <p:txBody>
          <a:bodyPr wrap="none">
            <a:spAutoFit/>
          </a:bodyPr>
          <a:lstStyle/>
          <a:p>
            <a:r>
              <a:rPr lang="en-US" sz="1200"/>
              <a:t>Maj James Dauber  </a:t>
            </a:r>
          </a:p>
        </p:txBody>
      </p:sp>
      <p:sp>
        <p:nvSpPr>
          <p:cNvPr id="10263" name="Rectangle 39"/>
          <p:cNvSpPr>
            <a:spLocks noChangeArrowheads="1"/>
          </p:cNvSpPr>
          <p:nvPr/>
        </p:nvSpPr>
        <p:spPr bwMode="auto">
          <a:xfrm>
            <a:off x="4841875" y="3181350"/>
            <a:ext cx="1558925" cy="276225"/>
          </a:xfrm>
          <a:prstGeom prst="rect">
            <a:avLst/>
          </a:prstGeom>
          <a:solidFill>
            <a:srgbClr val="92D050"/>
          </a:solidFill>
          <a:ln w="9525">
            <a:noFill/>
            <a:miter lim="800000"/>
            <a:headEnd/>
            <a:tailEnd/>
          </a:ln>
        </p:spPr>
        <p:txBody>
          <a:bodyPr wrap="none">
            <a:spAutoFit/>
          </a:bodyPr>
          <a:lstStyle/>
          <a:p>
            <a:r>
              <a:rPr lang="en-US" sz="1200"/>
              <a:t>MAJ Mark Thelen    </a:t>
            </a:r>
          </a:p>
        </p:txBody>
      </p:sp>
      <p:sp>
        <p:nvSpPr>
          <p:cNvPr id="10264" name="Rectangle 40"/>
          <p:cNvSpPr>
            <a:spLocks noChangeArrowheads="1"/>
          </p:cNvSpPr>
          <p:nvPr/>
        </p:nvSpPr>
        <p:spPr bwMode="auto">
          <a:xfrm>
            <a:off x="4841875" y="3457575"/>
            <a:ext cx="1549400" cy="276225"/>
          </a:xfrm>
          <a:prstGeom prst="rect">
            <a:avLst/>
          </a:prstGeom>
          <a:solidFill>
            <a:srgbClr val="92D050"/>
          </a:solidFill>
          <a:ln w="9525">
            <a:noFill/>
            <a:miter lim="800000"/>
            <a:headEnd/>
            <a:tailEnd/>
          </a:ln>
        </p:spPr>
        <p:txBody>
          <a:bodyPr wrap="none">
            <a:spAutoFit/>
          </a:bodyPr>
          <a:lstStyle/>
          <a:p>
            <a:r>
              <a:rPr lang="en-US" sz="1200"/>
              <a:t>CPT William Loro    </a:t>
            </a:r>
          </a:p>
        </p:txBody>
      </p:sp>
      <p:sp>
        <p:nvSpPr>
          <p:cNvPr id="10266" name="Rectangle 7"/>
          <p:cNvSpPr>
            <a:spLocks noChangeArrowheads="1"/>
          </p:cNvSpPr>
          <p:nvPr/>
        </p:nvSpPr>
        <p:spPr bwMode="auto">
          <a:xfrm>
            <a:off x="762000" y="5819775"/>
            <a:ext cx="1447800" cy="276225"/>
          </a:xfrm>
          <a:prstGeom prst="rect">
            <a:avLst/>
          </a:prstGeom>
          <a:solidFill>
            <a:srgbClr val="92D050"/>
          </a:solidFill>
          <a:ln w="57150">
            <a:solidFill>
              <a:schemeClr val="tx1"/>
            </a:solidFill>
            <a:miter lim="800000"/>
            <a:headEnd/>
            <a:tailEnd/>
          </a:ln>
        </p:spPr>
        <p:txBody>
          <a:bodyPr>
            <a:spAutoFit/>
          </a:bodyPr>
          <a:lstStyle/>
          <a:p>
            <a:r>
              <a:rPr lang="en-US" sz="1200"/>
              <a:t>COL Josef Moore</a:t>
            </a:r>
          </a:p>
        </p:txBody>
      </p:sp>
      <p:sp>
        <p:nvSpPr>
          <p:cNvPr id="10267" name="Rectangle 8"/>
          <p:cNvSpPr>
            <a:spLocks noChangeArrowheads="1"/>
          </p:cNvSpPr>
          <p:nvPr/>
        </p:nvSpPr>
        <p:spPr bwMode="auto">
          <a:xfrm>
            <a:off x="685800" y="3962400"/>
            <a:ext cx="1600200" cy="276225"/>
          </a:xfrm>
          <a:prstGeom prst="rect">
            <a:avLst/>
          </a:prstGeom>
          <a:solidFill>
            <a:srgbClr val="92D050"/>
          </a:solidFill>
          <a:ln w="57150">
            <a:solidFill>
              <a:schemeClr val="tx1"/>
            </a:solidFill>
            <a:miter lim="800000"/>
            <a:headEnd/>
            <a:tailEnd/>
          </a:ln>
        </p:spPr>
        <p:txBody>
          <a:bodyPr>
            <a:spAutoFit/>
          </a:bodyPr>
          <a:lstStyle/>
          <a:p>
            <a:r>
              <a:rPr lang="en-US" sz="1200"/>
              <a:t>LTC Paul Stoneman</a:t>
            </a:r>
          </a:p>
        </p:txBody>
      </p:sp>
      <p:sp>
        <p:nvSpPr>
          <p:cNvPr id="49" name="Left Brace 48"/>
          <p:cNvSpPr/>
          <p:nvPr/>
        </p:nvSpPr>
        <p:spPr>
          <a:xfrm>
            <a:off x="2286000" y="5410200"/>
            <a:ext cx="228600" cy="1447800"/>
          </a:xfrm>
          <a:prstGeom prst="leftBrace">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50" name="Left Brace 49"/>
          <p:cNvSpPr/>
          <p:nvPr/>
        </p:nvSpPr>
        <p:spPr>
          <a:xfrm>
            <a:off x="2514600" y="2819400"/>
            <a:ext cx="381000" cy="2590800"/>
          </a:xfrm>
          <a:prstGeom prst="leftBrace">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0271" name="TextBox 52"/>
          <p:cNvSpPr txBox="1">
            <a:spLocks noChangeArrowheads="1"/>
          </p:cNvSpPr>
          <p:nvPr/>
        </p:nvSpPr>
        <p:spPr bwMode="auto">
          <a:xfrm>
            <a:off x="4256088" y="6183313"/>
            <a:ext cx="696912" cy="369887"/>
          </a:xfrm>
          <a:prstGeom prst="rect">
            <a:avLst/>
          </a:prstGeom>
          <a:noFill/>
          <a:ln w="9525">
            <a:noFill/>
            <a:miter lim="800000"/>
            <a:headEnd/>
            <a:tailEnd/>
          </a:ln>
        </p:spPr>
        <p:txBody>
          <a:bodyPr wrap="none">
            <a:spAutoFit/>
          </a:bodyPr>
          <a:lstStyle/>
          <a:p>
            <a:r>
              <a:rPr lang="en-US">
                <a:solidFill>
                  <a:schemeClr val="bg1"/>
                </a:solidFill>
              </a:rPr>
              <a:t>2001</a:t>
            </a:r>
          </a:p>
        </p:txBody>
      </p:sp>
      <p:sp>
        <p:nvSpPr>
          <p:cNvPr id="10272" name="TextBox 53"/>
          <p:cNvSpPr txBox="1">
            <a:spLocks noChangeArrowheads="1"/>
          </p:cNvSpPr>
          <p:nvPr/>
        </p:nvSpPr>
        <p:spPr bwMode="auto">
          <a:xfrm>
            <a:off x="4865688" y="5257800"/>
            <a:ext cx="696912" cy="369888"/>
          </a:xfrm>
          <a:prstGeom prst="rect">
            <a:avLst/>
          </a:prstGeom>
          <a:noFill/>
          <a:ln w="9525">
            <a:noFill/>
            <a:miter lim="800000"/>
            <a:headEnd/>
            <a:tailEnd/>
          </a:ln>
        </p:spPr>
        <p:txBody>
          <a:bodyPr wrap="none">
            <a:spAutoFit/>
          </a:bodyPr>
          <a:lstStyle/>
          <a:p>
            <a:r>
              <a:rPr lang="en-US">
                <a:solidFill>
                  <a:schemeClr val="bg1"/>
                </a:solidFill>
              </a:rPr>
              <a:t>2003</a:t>
            </a:r>
          </a:p>
        </p:txBody>
      </p:sp>
      <p:sp>
        <p:nvSpPr>
          <p:cNvPr id="10273" name="TextBox 54"/>
          <p:cNvSpPr txBox="1">
            <a:spLocks noChangeArrowheads="1"/>
          </p:cNvSpPr>
          <p:nvPr/>
        </p:nvSpPr>
        <p:spPr bwMode="auto">
          <a:xfrm>
            <a:off x="5551488" y="4170363"/>
            <a:ext cx="696912" cy="369887"/>
          </a:xfrm>
          <a:prstGeom prst="rect">
            <a:avLst/>
          </a:prstGeom>
          <a:noFill/>
          <a:ln w="9525">
            <a:noFill/>
            <a:miter lim="800000"/>
            <a:headEnd/>
            <a:tailEnd/>
          </a:ln>
        </p:spPr>
        <p:txBody>
          <a:bodyPr wrap="none">
            <a:spAutoFit/>
          </a:bodyPr>
          <a:lstStyle/>
          <a:p>
            <a:r>
              <a:rPr lang="en-US">
                <a:solidFill>
                  <a:schemeClr val="bg1"/>
                </a:solidFill>
              </a:rPr>
              <a:t>2005</a:t>
            </a:r>
          </a:p>
        </p:txBody>
      </p:sp>
      <p:sp>
        <p:nvSpPr>
          <p:cNvPr id="10274" name="TextBox 55"/>
          <p:cNvSpPr txBox="1">
            <a:spLocks noChangeArrowheads="1"/>
          </p:cNvSpPr>
          <p:nvPr/>
        </p:nvSpPr>
        <p:spPr bwMode="auto">
          <a:xfrm>
            <a:off x="6400800" y="3211513"/>
            <a:ext cx="696913" cy="369887"/>
          </a:xfrm>
          <a:prstGeom prst="rect">
            <a:avLst/>
          </a:prstGeom>
          <a:noFill/>
          <a:ln w="9525">
            <a:noFill/>
            <a:miter lim="800000"/>
            <a:headEnd/>
            <a:tailEnd/>
          </a:ln>
        </p:spPr>
        <p:txBody>
          <a:bodyPr wrap="none">
            <a:spAutoFit/>
          </a:bodyPr>
          <a:lstStyle/>
          <a:p>
            <a:r>
              <a:rPr lang="en-US">
                <a:solidFill>
                  <a:schemeClr val="bg1"/>
                </a:solidFill>
              </a:rPr>
              <a:t>2007</a:t>
            </a:r>
          </a:p>
        </p:txBody>
      </p:sp>
      <p:sp>
        <p:nvSpPr>
          <p:cNvPr id="40" name="Rectangle 74"/>
          <p:cNvSpPr>
            <a:spLocks noChangeArrowheads="1"/>
          </p:cNvSpPr>
          <p:nvPr/>
        </p:nvSpPr>
        <p:spPr bwMode="auto">
          <a:xfrm>
            <a:off x="228600" y="1"/>
            <a:ext cx="8382000" cy="830997"/>
          </a:xfrm>
          <a:prstGeom prst="rect">
            <a:avLst/>
          </a:prstGeom>
          <a:noFill/>
          <a:ln w="9525">
            <a:noFill/>
            <a:miter lim="800000"/>
            <a:headEnd/>
            <a:tailEnd/>
          </a:ln>
        </p:spPr>
        <p:txBody>
          <a:bodyPr wrap="square">
            <a:spAutoFit/>
          </a:bodyPr>
          <a:lstStyle/>
          <a:p>
            <a:r>
              <a:rPr lang="en-US" b="1" dirty="0">
                <a:solidFill>
                  <a:schemeClr val="bg1"/>
                </a:solidFill>
                <a:cs typeface="Arial" charset="0"/>
              </a:rPr>
              <a:t>West Point </a:t>
            </a:r>
            <a:r>
              <a:rPr lang="en-US" b="1" dirty="0" smtClean="0">
                <a:solidFill>
                  <a:schemeClr val="bg1"/>
                </a:solidFill>
                <a:cs typeface="Arial" charset="0"/>
              </a:rPr>
              <a:t>Post-Professional Sports </a:t>
            </a:r>
            <a:r>
              <a:rPr lang="en-US" b="1" dirty="0">
                <a:solidFill>
                  <a:schemeClr val="bg1"/>
                </a:solidFill>
                <a:cs typeface="Arial" charset="0"/>
              </a:rPr>
              <a:t>Medicine-Physical Therapy </a:t>
            </a:r>
            <a:r>
              <a:rPr lang="en-US" b="1" u="sng" dirty="0" smtClean="0">
                <a:solidFill>
                  <a:schemeClr val="bg1"/>
                </a:solidFill>
                <a:cs typeface="Arial" charset="0"/>
              </a:rPr>
              <a:t>Doctoral Residency</a:t>
            </a:r>
            <a:r>
              <a:rPr lang="en-US" b="1" dirty="0" smtClean="0">
                <a:solidFill>
                  <a:schemeClr val="bg1"/>
                </a:solidFill>
                <a:cs typeface="Arial" charset="0"/>
              </a:rPr>
              <a:t>: 2001-2011</a:t>
            </a:r>
            <a:endParaRPr lang="en-US" b="1" dirty="0">
              <a:solidFill>
                <a:schemeClr val="bg1"/>
              </a:solidFill>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a:xfrm>
            <a:off x="914400" y="228600"/>
            <a:ext cx="7239000" cy="1143000"/>
          </a:xfrm>
        </p:spPr>
        <p:txBody>
          <a:bodyPr/>
          <a:lstStyle/>
          <a:p>
            <a:r>
              <a:rPr lang="en-US" dirty="0"/>
              <a:t> </a:t>
            </a:r>
            <a:r>
              <a:rPr lang="en-US" dirty="0" smtClean="0"/>
              <a:t>Paul </a:t>
            </a:r>
            <a:r>
              <a:rPr lang="en-US" dirty="0" err="1" smtClean="0"/>
              <a:t>Stoneman</a:t>
            </a:r>
            <a:endParaRPr lang="en-US" dirty="0"/>
          </a:p>
        </p:txBody>
      </p:sp>
      <p:pic>
        <p:nvPicPr>
          <p:cNvPr id="3" name="Picture 2" descr="2005 residents5.JPG"/>
          <p:cNvPicPr>
            <a:picLocks noChangeAspect="1"/>
          </p:cNvPicPr>
          <p:nvPr/>
        </p:nvPicPr>
        <p:blipFill>
          <a:blip r:embed="rId2" cstate="print"/>
          <a:srcRect l="35156" t="12706" r="38906" b="13412"/>
          <a:stretch>
            <a:fillRect/>
          </a:stretch>
        </p:blipFill>
        <p:spPr>
          <a:xfrm>
            <a:off x="3352800" y="1752600"/>
            <a:ext cx="2370961" cy="448629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457200" y="0"/>
            <a:ext cx="8229600" cy="1143000"/>
          </a:xfrm>
        </p:spPr>
        <p:txBody>
          <a:bodyPr/>
          <a:lstStyle/>
          <a:p>
            <a:r>
              <a:rPr lang="en-US" dirty="0" smtClean="0"/>
              <a:t>Class of 2005</a:t>
            </a:r>
            <a:endParaRPr lang="en-US" dirty="0"/>
          </a:p>
        </p:txBody>
      </p:sp>
      <p:pic>
        <p:nvPicPr>
          <p:cNvPr id="5" name="Picture 4" descr="2005 residents4.JPG"/>
          <p:cNvPicPr>
            <a:picLocks noChangeAspect="1"/>
          </p:cNvPicPr>
          <p:nvPr/>
        </p:nvPicPr>
        <p:blipFill>
          <a:blip r:embed="rId3" cstate="print"/>
          <a:stretch>
            <a:fillRect/>
          </a:stretch>
        </p:blipFill>
        <p:spPr>
          <a:xfrm>
            <a:off x="1295400" y="1905000"/>
            <a:ext cx="6324600" cy="419993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457200" y="0"/>
            <a:ext cx="8229600" cy="1143000"/>
          </a:xfrm>
        </p:spPr>
        <p:txBody>
          <a:bodyPr/>
          <a:lstStyle/>
          <a:p>
            <a:r>
              <a:rPr lang="en-US" dirty="0" smtClean="0"/>
              <a:t>Class of 2005</a:t>
            </a:r>
            <a:endParaRPr lang="en-US" dirty="0"/>
          </a:p>
        </p:txBody>
      </p:sp>
      <p:sp>
        <p:nvSpPr>
          <p:cNvPr id="164867" name="Rectangle 3"/>
          <p:cNvSpPr>
            <a:spLocks noGrp="1" noChangeArrowheads="1"/>
          </p:cNvSpPr>
          <p:nvPr>
            <p:ph type="body" idx="1"/>
          </p:nvPr>
        </p:nvSpPr>
        <p:spPr>
          <a:xfrm>
            <a:off x="304800" y="1905000"/>
            <a:ext cx="8686800" cy="4953000"/>
          </a:xfrm>
        </p:spPr>
        <p:txBody>
          <a:bodyPr/>
          <a:lstStyle/>
          <a:p>
            <a:pPr marL="533400" indent="-533400">
              <a:lnSpc>
                <a:spcPct val="80000"/>
              </a:lnSpc>
            </a:pPr>
            <a:r>
              <a:rPr lang="en-US" dirty="0"/>
              <a:t>Director: Paul </a:t>
            </a:r>
            <a:r>
              <a:rPr lang="en-US" dirty="0" err="1"/>
              <a:t>Stoneman</a:t>
            </a:r>
            <a:endParaRPr lang="en-US" dirty="0"/>
          </a:p>
          <a:p>
            <a:pPr marL="533400" indent="-533400">
              <a:lnSpc>
                <a:spcPct val="80000"/>
              </a:lnSpc>
            </a:pPr>
            <a:r>
              <a:rPr lang="en-US" dirty="0"/>
              <a:t>Residents: Michael Fink, Michael Johnson, Page </a:t>
            </a:r>
            <a:r>
              <a:rPr lang="en-US" dirty="0" err="1"/>
              <a:t>Karsteter</a:t>
            </a:r>
            <a:r>
              <a:rPr lang="en-US" dirty="0"/>
              <a:t>, Shane </a:t>
            </a:r>
            <a:r>
              <a:rPr lang="en-US" dirty="0" err="1"/>
              <a:t>Vath</a:t>
            </a:r>
            <a:endParaRPr lang="en-US" dirty="0"/>
          </a:p>
          <a:p>
            <a:pPr marL="533400" indent="-533400">
              <a:lnSpc>
                <a:spcPct val="80000"/>
              </a:lnSpc>
            </a:pPr>
            <a:r>
              <a:rPr lang="en-US" dirty="0">
                <a:solidFill>
                  <a:schemeClr val="accent5">
                    <a:lumMod val="50000"/>
                  </a:schemeClr>
                </a:solidFill>
              </a:rPr>
              <a:t>Curriculum, time, athletic training</a:t>
            </a:r>
            <a:r>
              <a:rPr lang="en-US" dirty="0" smtClean="0"/>
              <a:t>:</a:t>
            </a:r>
          </a:p>
          <a:p>
            <a:pPr marL="933450" lvl="1" indent="-533400">
              <a:lnSpc>
                <a:spcPct val="80000"/>
              </a:lnSpc>
            </a:pPr>
            <a:r>
              <a:rPr lang="en-US" dirty="0" smtClean="0"/>
              <a:t>Somewhat of a transition period – many challenges over the next 4 years</a:t>
            </a:r>
          </a:p>
          <a:p>
            <a:pPr marL="1333500" lvl="2" indent="-533400">
              <a:lnSpc>
                <a:spcPct val="80000"/>
              </a:lnSpc>
            </a:pPr>
            <a:r>
              <a:rPr lang="en-US" sz="1800" dirty="0" smtClean="0"/>
              <a:t>Little program continuity existed: no former resident present</a:t>
            </a:r>
          </a:p>
          <a:p>
            <a:pPr marL="1333500" lvl="2" indent="-533400">
              <a:lnSpc>
                <a:spcPct val="80000"/>
              </a:lnSpc>
            </a:pPr>
            <a:r>
              <a:rPr lang="en-US" sz="1800" dirty="0" smtClean="0"/>
              <a:t>Significant staffing problems: deployments without backfill, staff members in courses or with medical issues, very limited enlisted staff</a:t>
            </a:r>
          </a:p>
          <a:p>
            <a:pPr marL="1333500" lvl="2" indent="-533400">
              <a:lnSpc>
                <a:spcPct val="80000"/>
              </a:lnSpc>
            </a:pPr>
            <a:r>
              <a:rPr lang="en-US" sz="1800" dirty="0" smtClean="0"/>
              <a:t>APTA revamped credentialed residency guidelines - no longer accepted the Baylor curriculum</a:t>
            </a:r>
          </a:p>
          <a:p>
            <a:pPr marL="1333500" lvl="2" indent="-533400">
              <a:lnSpc>
                <a:spcPct val="80000"/>
              </a:lnSpc>
            </a:pPr>
            <a:r>
              <a:rPr lang="en-US" sz="1800" dirty="0" smtClean="0"/>
              <a:t>Switched to a </a:t>
            </a:r>
            <a:r>
              <a:rPr lang="en-US" sz="1800" smtClean="0"/>
              <a:t>new physical therapy </a:t>
            </a:r>
            <a:r>
              <a:rPr lang="en-US" sz="1800" dirty="0" smtClean="0"/>
              <a:t>clinic with a dedicated conference room and offices </a:t>
            </a:r>
          </a:p>
          <a:p>
            <a:pPr marL="914400" lvl="1" indent="-457200">
              <a:lnSpc>
                <a:spcPct val="80000"/>
              </a:lnSpc>
            </a:pPr>
            <a:endParaRPr lang="en-US" sz="1800" dirty="0"/>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a:xfrm>
            <a:off x="457200" y="0"/>
            <a:ext cx="8229600" cy="1143000"/>
          </a:xfrm>
        </p:spPr>
        <p:txBody>
          <a:bodyPr/>
          <a:lstStyle/>
          <a:p>
            <a:r>
              <a:rPr lang="en-US" dirty="0" smtClean="0"/>
              <a:t>Class of 2007</a:t>
            </a:r>
            <a:endParaRPr lang="en-US" dirty="0"/>
          </a:p>
        </p:txBody>
      </p:sp>
      <p:sp>
        <p:nvSpPr>
          <p:cNvPr id="163843" name="Rectangle 3"/>
          <p:cNvSpPr>
            <a:spLocks noGrp="1" noChangeArrowheads="1"/>
          </p:cNvSpPr>
          <p:nvPr>
            <p:ph type="body" idx="1"/>
          </p:nvPr>
        </p:nvSpPr>
        <p:spPr>
          <a:xfrm>
            <a:off x="304800" y="1905000"/>
            <a:ext cx="8534400" cy="4495800"/>
          </a:xfrm>
        </p:spPr>
        <p:txBody>
          <a:bodyPr/>
          <a:lstStyle/>
          <a:p>
            <a:pPr marL="533400" indent="-533400">
              <a:lnSpc>
                <a:spcPct val="80000"/>
              </a:lnSpc>
            </a:pPr>
            <a:r>
              <a:rPr lang="en-US" dirty="0"/>
              <a:t>Director: </a:t>
            </a:r>
            <a:r>
              <a:rPr lang="en-US" dirty="0" smtClean="0"/>
              <a:t>Paul </a:t>
            </a:r>
            <a:r>
              <a:rPr lang="en-US" dirty="0" err="1" smtClean="0"/>
              <a:t>Stoneman</a:t>
            </a:r>
            <a:endParaRPr lang="en-US" dirty="0"/>
          </a:p>
          <a:p>
            <a:pPr marL="533400" indent="-533400">
              <a:lnSpc>
                <a:spcPct val="80000"/>
              </a:lnSpc>
            </a:pPr>
            <a:r>
              <a:rPr lang="en-US" dirty="0"/>
              <a:t>Residents: Bill </a:t>
            </a:r>
            <a:r>
              <a:rPr lang="en-US" dirty="0" err="1"/>
              <a:t>Loro</a:t>
            </a:r>
            <a:r>
              <a:rPr lang="en-US" dirty="0"/>
              <a:t>, James Dauber, Mark </a:t>
            </a:r>
            <a:r>
              <a:rPr lang="en-US" dirty="0" err="1"/>
              <a:t>Thelen</a:t>
            </a:r>
            <a:endParaRPr lang="en-US" dirty="0"/>
          </a:p>
          <a:p>
            <a:pPr marL="533400" indent="-533400">
              <a:lnSpc>
                <a:spcPct val="80000"/>
              </a:lnSpc>
            </a:pPr>
            <a:r>
              <a:rPr lang="en-US" dirty="0">
                <a:solidFill>
                  <a:schemeClr val="accent5">
                    <a:lumMod val="50000"/>
                  </a:schemeClr>
                </a:solidFill>
              </a:rPr>
              <a:t>Curriculum, time, athletic training</a:t>
            </a:r>
            <a:r>
              <a:rPr lang="en-US" dirty="0"/>
              <a:t>: </a:t>
            </a:r>
          </a:p>
          <a:p>
            <a:pPr marL="914400" lvl="1" indent="-457200">
              <a:lnSpc>
                <a:spcPct val="80000"/>
              </a:lnSpc>
            </a:pPr>
            <a:r>
              <a:rPr lang="en-US" sz="1800" dirty="0" smtClean="0"/>
              <a:t>Due to the aforementioned challenges, many issues of the past slowed progress.  The Director was pulled in so many directions that he couldn’t dedicate himself as much as he wanted to the residency. </a:t>
            </a:r>
            <a:endParaRPr lang="en-US" sz="1800" dirty="0"/>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ORTHO\PHOTOS\WestPoint31July\MVC-022S.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5" descr="gym entry"/>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0243" name="Rectangle 18"/>
          <p:cNvSpPr>
            <a:spLocks noChangeArrowheads="1"/>
          </p:cNvSpPr>
          <p:nvPr/>
        </p:nvSpPr>
        <p:spPr bwMode="auto">
          <a:xfrm>
            <a:off x="2514600" y="6248400"/>
            <a:ext cx="1676400" cy="276225"/>
          </a:xfrm>
          <a:prstGeom prst="rect">
            <a:avLst/>
          </a:prstGeom>
          <a:solidFill>
            <a:srgbClr val="92D050"/>
          </a:solidFill>
          <a:ln w="9525">
            <a:noFill/>
            <a:miter lim="800000"/>
            <a:headEnd/>
            <a:tailEnd/>
          </a:ln>
        </p:spPr>
        <p:txBody>
          <a:bodyPr>
            <a:spAutoFit/>
          </a:bodyPr>
          <a:lstStyle/>
          <a:p>
            <a:r>
              <a:rPr lang="en-US" sz="1200"/>
              <a:t>LTC Richard Baxter  </a:t>
            </a:r>
          </a:p>
        </p:txBody>
      </p:sp>
      <p:sp>
        <p:nvSpPr>
          <p:cNvPr id="10244" name="Rectangle 19"/>
          <p:cNvSpPr>
            <a:spLocks noChangeArrowheads="1"/>
          </p:cNvSpPr>
          <p:nvPr/>
        </p:nvSpPr>
        <p:spPr bwMode="auto">
          <a:xfrm>
            <a:off x="2514600" y="6505575"/>
            <a:ext cx="1676400" cy="276225"/>
          </a:xfrm>
          <a:prstGeom prst="rect">
            <a:avLst/>
          </a:prstGeom>
          <a:solidFill>
            <a:schemeClr val="bg1"/>
          </a:solidFill>
          <a:ln w="9525">
            <a:noFill/>
            <a:miter lim="800000"/>
            <a:headEnd/>
            <a:tailEnd/>
          </a:ln>
        </p:spPr>
        <p:txBody>
          <a:bodyPr>
            <a:spAutoFit/>
          </a:bodyPr>
          <a:lstStyle/>
          <a:p>
            <a:r>
              <a:rPr lang="en-US" sz="1200"/>
              <a:t>LCDR Scott Jonson   </a:t>
            </a:r>
          </a:p>
        </p:txBody>
      </p:sp>
      <p:sp>
        <p:nvSpPr>
          <p:cNvPr id="10245" name="Rectangle 20"/>
          <p:cNvSpPr>
            <a:spLocks noChangeArrowheads="1"/>
          </p:cNvSpPr>
          <p:nvPr/>
        </p:nvSpPr>
        <p:spPr bwMode="auto">
          <a:xfrm>
            <a:off x="2517775" y="5972175"/>
            <a:ext cx="1670050" cy="276225"/>
          </a:xfrm>
          <a:prstGeom prst="rect">
            <a:avLst/>
          </a:prstGeom>
          <a:solidFill>
            <a:srgbClr val="00B0F0"/>
          </a:solidFill>
          <a:ln w="9525">
            <a:noFill/>
            <a:miter lim="800000"/>
            <a:headEnd/>
            <a:tailEnd/>
          </a:ln>
        </p:spPr>
        <p:txBody>
          <a:bodyPr wrap="none">
            <a:spAutoFit/>
          </a:bodyPr>
          <a:lstStyle/>
          <a:p>
            <a:r>
              <a:rPr lang="en-US" sz="1200"/>
              <a:t>Lt Col Randy Green   </a:t>
            </a:r>
          </a:p>
        </p:txBody>
      </p:sp>
      <p:sp>
        <p:nvSpPr>
          <p:cNvPr id="10246" name="Rectangle 25"/>
          <p:cNvSpPr>
            <a:spLocks noChangeArrowheads="1"/>
          </p:cNvSpPr>
          <p:nvPr/>
        </p:nvSpPr>
        <p:spPr bwMode="auto">
          <a:xfrm>
            <a:off x="3200400" y="5486400"/>
            <a:ext cx="1676400" cy="276225"/>
          </a:xfrm>
          <a:prstGeom prst="rect">
            <a:avLst/>
          </a:prstGeom>
          <a:solidFill>
            <a:srgbClr val="92D050"/>
          </a:solidFill>
          <a:ln w="9525">
            <a:noFill/>
            <a:miter lim="800000"/>
            <a:headEnd/>
            <a:tailEnd/>
          </a:ln>
        </p:spPr>
        <p:txBody>
          <a:bodyPr>
            <a:spAutoFit/>
          </a:bodyPr>
          <a:lstStyle/>
          <a:p>
            <a:r>
              <a:rPr lang="en-US" sz="1200" dirty="0"/>
              <a:t>LTC Danny </a:t>
            </a:r>
            <a:r>
              <a:rPr lang="en-US" sz="1200" dirty="0" err="1"/>
              <a:t>McMillian</a:t>
            </a:r>
            <a:r>
              <a:rPr lang="en-US" sz="1200" dirty="0"/>
              <a:t>  </a:t>
            </a:r>
          </a:p>
        </p:txBody>
      </p:sp>
      <p:sp>
        <p:nvSpPr>
          <p:cNvPr id="10247" name="Rectangle 27"/>
          <p:cNvSpPr>
            <a:spLocks noChangeArrowheads="1"/>
          </p:cNvSpPr>
          <p:nvPr/>
        </p:nvSpPr>
        <p:spPr bwMode="auto">
          <a:xfrm>
            <a:off x="3200400" y="5715000"/>
            <a:ext cx="1676400" cy="276225"/>
          </a:xfrm>
          <a:prstGeom prst="rect">
            <a:avLst/>
          </a:prstGeom>
          <a:solidFill>
            <a:schemeClr val="bg1"/>
          </a:solidFill>
          <a:ln w="9525">
            <a:noFill/>
            <a:miter lim="800000"/>
            <a:headEnd/>
            <a:tailEnd/>
          </a:ln>
        </p:spPr>
        <p:txBody>
          <a:bodyPr>
            <a:spAutoFit/>
          </a:bodyPr>
          <a:lstStyle/>
          <a:p>
            <a:r>
              <a:rPr lang="en-US" sz="1100" dirty="0"/>
              <a:t>LCDR</a:t>
            </a:r>
            <a:r>
              <a:rPr lang="en-US" sz="1200" dirty="0"/>
              <a:t> Mike Rosenthal</a:t>
            </a:r>
          </a:p>
        </p:txBody>
      </p:sp>
      <p:sp>
        <p:nvSpPr>
          <p:cNvPr id="10248" name="Rectangle 28"/>
          <p:cNvSpPr>
            <a:spLocks noChangeArrowheads="1"/>
          </p:cNvSpPr>
          <p:nvPr/>
        </p:nvSpPr>
        <p:spPr bwMode="auto">
          <a:xfrm>
            <a:off x="3810000" y="4343400"/>
            <a:ext cx="1600200" cy="277812"/>
          </a:xfrm>
          <a:prstGeom prst="rect">
            <a:avLst/>
          </a:prstGeom>
          <a:solidFill>
            <a:srgbClr val="00B0F0"/>
          </a:solidFill>
          <a:ln w="9525">
            <a:noFill/>
            <a:miter lim="800000"/>
            <a:headEnd/>
            <a:tailEnd/>
          </a:ln>
        </p:spPr>
        <p:txBody>
          <a:bodyPr>
            <a:spAutoFit/>
          </a:bodyPr>
          <a:lstStyle/>
          <a:p>
            <a:r>
              <a:rPr lang="en-US" sz="1200"/>
              <a:t>Capt Michael Fink      </a:t>
            </a:r>
          </a:p>
        </p:txBody>
      </p:sp>
      <p:sp>
        <p:nvSpPr>
          <p:cNvPr id="10249" name="Rectangle 29"/>
          <p:cNvSpPr>
            <a:spLocks noChangeArrowheads="1"/>
          </p:cNvSpPr>
          <p:nvPr/>
        </p:nvSpPr>
        <p:spPr bwMode="auto">
          <a:xfrm>
            <a:off x="3810000" y="4572000"/>
            <a:ext cx="1600200" cy="276225"/>
          </a:xfrm>
          <a:prstGeom prst="rect">
            <a:avLst/>
          </a:prstGeom>
          <a:solidFill>
            <a:srgbClr val="92D050"/>
          </a:solidFill>
          <a:ln w="9525">
            <a:noFill/>
            <a:miter lim="800000"/>
            <a:headEnd/>
            <a:tailEnd/>
          </a:ln>
        </p:spPr>
        <p:txBody>
          <a:bodyPr>
            <a:spAutoFit/>
          </a:bodyPr>
          <a:lstStyle/>
          <a:p>
            <a:r>
              <a:rPr lang="en-US" sz="1200"/>
              <a:t>MAJ Mike Johnson    </a:t>
            </a:r>
          </a:p>
        </p:txBody>
      </p:sp>
      <p:sp>
        <p:nvSpPr>
          <p:cNvPr id="10250" name="Rectangle 30"/>
          <p:cNvSpPr>
            <a:spLocks noChangeArrowheads="1"/>
          </p:cNvSpPr>
          <p:nvPr/>
        </p:nvSpPr>
        <p:spPr bwMode="auto">
          <a:xfrm>
            <a:off x="3810000" y="5029200"/>
            <a:ext cx="1600200" cy="277812"/>
          </a:xfrm>
          <a:prstGeom prst="rect">
            <a:avLst/>
          </a:prstGeom>
          <a:solidFill>
            <a:schemeClr val="bg1"/>
          </a:solidFill>
          <a:ln w="9525">
            <a:noFill/>
            <a:miter lim="800000"/>
            <a:headEnd/>
            <a:tailEnd/>
          </a:ln>
        </p:spPr>
        <p:txBody>
          <a:bodyPr>
            <a:spAutoFit/>
          </a:bodyPr>
          <a:lstStyle/>
          <a:p>
            <a:r>
              <a:rPr lang="en-US" sz="1200" dirty="0"/>
              <a:t>LCDR Shane </a:t>
            </a:r>
            <a:r>
              <a:rPr lang="en-US" sz="1200" dirty="0" err="1"/>
              <a:t>Vath</a:t>
            </a:r>
            <a:r>
              <a:rPr lang="en-US" sz="1200" dirty="0"/>
              <a:t>     </a:t>
            </a:r>
          </a:p>
        </p:txBody>
      </p:sp>
      <p:sp>
        <p:nvSpPr>
          <p:cNvPr id="10251" name="Rectangle 31"/>
          <p:cNvSpPr>
            <a:spLocks noChangeArrowheads="1"/>
          </p:cNvSpPr>
          <p:nvPr/>
        </p:nvSpPr>
        <p:spPr bwMode="auto">
          <a:xfrm>
            <a:off x="3810000" y="4800600"/>
            <a:ext cx="1600200" cy="276225"/>
          </a:xfrm>
          <a:prstGeom prst="rect">
            <a:avLst/>
          </a:prstGeom>
          <a:solidFill>
            <a:srgbClr val="92D050"/>
          </a:solidFill>
          <a:ln w="9525">
            <a:noFill/>
            <a:miter lim="800000"/>
            <a:headEnd/>
            <a:tailEnd/>
          </a:ln>
        </p:spPr>
        <p:txBody>
          <a:bodyPr>
            <a:spAutoFit/>
          </a:bodyPr>
          <a:lstStyle/>
          <a:p>
            <a:r>
              <a:rPr lang="en-US" sz="1200"/>
              <a:t>MAJ Page Karsteter          </a:t>
            </a:r>
          </a:p>
        </p:txBody>
      </p:sp>
      <p:sp>
        <p:nvSpPr>
          <p:cNvPr id="10252" name="Rectangle 5"/>
          <p:cNvSpPr>
            <a:spLocks noChangeArrowheads="1"/>
          </p:cNvSpPr>
          <p:nvPr/>
        </p:nvSpPr>
        <p:spPr bwMode="auto">
          <a:xfrm>
            <a:off x="4876800" y="3048000"/>
            <a:ext cx="1524000" cy="277813"/>
          </a:xfrm>
          <a:prstGeom prst="rect">
            <a:avLst/>
          </a:prstGeom>
          <a:solidFill>
            <a:srgbClr val="92D050"/>
          </a:solidFill>
          <a:ln w="9525">
            <a:noFill/>
            <a:miter lim="800000"/>
            <a:headEnd/>
            <a:tailEnd/>
          </a:ln>
        </p:spPr>
        <p:txBody>
          <a:bodyPr anchor="ctr">
            <a:spAutoFit/>
          </a:bodyPr>
          <a:lstStyle/>
          <a:p>
            <a:r>
              <a:rPr lang="en-US" sz="1200">
                <a:cs typeface="Arial" charset="0"/>
              </a:rPr>
              <a:t>MAJ Beth Mason</a:t>
            </a:r>
            <a:endParaRPr lang="en-US" sz="2400">
              <a:cs typeface="Arial" charset="0"/>
            </a:endParaRPr>
          </a:p>
        </p:txBody>
      </p:sp>
      <p:sp>
        <p:nvSpPr>
          <p:cNvPr id="10253" name="Rectangle 6"/>
          <p:cNvSpPr>
            <a:spLocks noChangeArrowheads="1"/>
          </p:cNvSpPr>
          <p:nvPr/>
        </p:nvSpPr>
        <p:spPr bwMode="auto">
          <a:xfrm>
            <a:off x="4876800" y="2819400"/>
            <a:ext cx="1524000" cy="276225"/>
          </a:xfrm>
          <a:prstGeom prst="rect">
            <a:avLst/>
          </a:prstGeom>
          <a:solidFill>
            <a:srgbClr val="92D050"/>
          </a:solidFill>
          <a:ln w="9525">
            <a:noFill/>
            <a:miter lim="800000"/>
            <a:headEnd/>
            <a:tailEnd/>
          </a:ln>
        </p:spPr>
        <p:txBody>
          <a:bodyPr anchor="ctr">
            <a:spAutoFit/>
          </a:bodyPr>
          <a:lstStyle/>
          <a:p>
            <a:r>
              <a:rPr lang="en-US" sz="1200">
                <a:cs typeface="Arial" charset="0"/>
              </a:rPr>
              <a:t>CPT Heath Todd</a:t>
            </a:r>
            <a:endParaRPr lang="en-US" sz="2400">
              <a:cs typeface="Arial" charset="0"/>
            </a:endParaRPr>
          </a:p>
        </p:txBody>
      </p:sp>
      <p:sp>
        <p:nvSpPr>
          <p:cNvPr id="10254" name="Rectangle 7"/>
          <p:cNvSpPr>
            <a:spLocks noChangeArrowheads="1"/>
          </p:cNvSpPr>
          <p:nvPr/>
        </p:nvSpPr>
        <p:spPr bwMode="auto">
          <a:xfrm>
            <a:off x="4876800" y="2590800"/>
            <a:ext cx="1524000" cy="276225"/>
          </a:xfrm>
          <a:prstGeom prst="rect">
            <a:avLst/>
          </a:prstGeom>
          <a:solidFill>
            <a:srgbClr val="00B0F0"/>
          </a:solidFill>
          <a:ln w="9525">
            <a:noFill/>
            <a:miter lim="800000"/>
            <a:headEnd/>
            <a:tailEnd/>
          </a:ln>
        </p:spPr>
        <p:txBody>
          <a:bodyPr anchor="ctr">
            <a:spAutoFit/>
          </a:bodyPr>
          <a:lstStyle/>
          <a:p>
            <a:r>
              <a:rPr lang="en-US" sz="1200">
                <a:cs typeface="Arial" charset="0"/>
              </a:rPr>
              <a:t>Capt Rick Clark</a:t>
            </a:r>
            <a:endParaRPr lang="en-US" sz="2400">
              <a:cs typeface="Arial" charset="0"/>
            </a:endParaRPr>
          </a:p>
        </p:txBody>
      </p:sp>
      <p:sp>
        <p:nvSpPr>
          <p:cNvPr id="10255" name="Rectangle 8"/>
          <p:cNvSpPr>
            <a:spLocks noChangeArrowheads="1"/>
          </p:cNvSpPr>
          <p:nvPr/>
        </p:nvSpPr>
        <p:spPr bwMode="auto">
          <a:xfrm>
            <a:off x="4876800" y="3276600"/>
            <a:ext cx="1524000" cy="276225"/>
          </a:xfrm>
          <a:prstGeom prst="rect">
            <a:avLst/>
          </a:prstGeom>
          <a:solidFill>
            <a:schemeClr val="bg1"/>
          </a:solidFill>
          <a:ln w="9525">
            <a:noFill/>
            <a:miter lim="800000"/>
            <a:headEnd/>
            <a:tailEnd/>
          </a:ln>
        </p:spPr>
        <p:txBody>
          <a:bodyPr anchor="ctr">
            <a:spAutoFit/>
          </a:bodyPr>
          <a:lstStyle/>
          <a:p>
            <a:r>
              <a:rPr lang="en-US" sz="1200">
                <a:cs typeface="Arial" charset="0"/>
              </a:rPr>
              <a:t>LCDR Brian Iveson</a:t>
            </a:r>
            <a:endParaRPr lang="en-US" sz="2400">
              <a:cs typeface="Arial" charset="0"/>
            </a:endParaRPr>
          </a:p>
        </p:txBody>
      </p:sp>
      <p:sp>
        <p:nvSpPr>
          <p:cNvPr id="10256" name="Rectangle 36"/>
          <p:cNvSpPr>
            <a:spLocks noChangeArrowheads="1"/>
          </p:cNvSpPr>
          <p:nvPr/>
        </p:nvSpPr>
        <p:spPr bwMode="auto">
          <a:xfrm>
            <a:off x="5638800" y="1219200"/>
            <a:ext cx="1600200" cy="276225"/>
          </a:xfrm>
          <a:prstGeom prst="rect">
            <a:avLst/>
          </a:prstGeom>
          <a:solidFill>
            <a:srgbClr val="00B0F0"/>
          </a:solidFill>
          <a:ln w="9525">
            <a:noFill/>
            <a:miter lim="800000"/>
            <a:headEnd/>
            <a:tailEnd/>
          </a:ln>
        </p:spPr>
        <p:txBody>
          <a:bodyPr>
            <a:spAutoFit/>
          </a:bodyPr>
          <a:lstStyle/>
          <a:p>
            <a:r>
              <a:rPr lang="en-US" sz="1200"/>
              <a:t>Maj Justin Theiss </a:t>
            </a:r>
          </a:p>
        </p:txBody>
      </p:sp>
      <p:sp>
        <p:nvSpPr>
          <p:cNvPr id="10257" name="Rectangle 37"/>
          <p:cNvSpPr>
            <a:spLocks noChangeArrowheads="1"/>
          </p:cNvSpPr>
          <p:nvPr/>
        </p:nvSpPr>
        <p:spPr bwMode="auto">
          <a:xfrm>
            <a:off x="5638800" y="1447800"/>
            <a:ext cx="1600200" cy="277813"/>
          </a:xfrm>
          <a:prstGeom prst="rect">
            <a:avLst/>
          </a:prstGeom>
          <a:solidFill>
            <a:srgbClr val="92D050"/>
          </a:solidFill>
          <a:ln w="9525">
            <a:noFill/>
            <a:miter lim="800000"/>
            <a:headEnd/>
            <a:tailEnd/>
          </a:ln>
        </p:spPr>
        <p:txBody>
          <a:bodyPr>
            <a:spAutoFit/>
          </a:bodyPr>
          <a:lstStyle/>
          <a:p>
            <a:r>
              <a:rPr lang="en-US" sz="1200"/>
              <a:t>CPT Scott Carow</a:t>
            </a:r>
          </a:p>
        </p:txBody>
      </p:sp>
      <p:sp>
        <p:nvSpPr>
          <p:cNvPr id="10258" name="Rectangle 38"/>
          <p:cNvSpPr>
            <a:spLocks noChangeArrowheads="1"/>
          </p:cNvSpPr>
          <p:nvPr/>
        </p:nvSpPr>
        <p:spPr bwMode="auto">
          <a:xfrm>
            <a:off x="5638800" y="1676400"/>
            <a:ext cx="1600200" cy="277813"/>
          </a:xfrm>
          <a:prstGeom prst="rect">
            <a:avLst/>
          </a:prstGeom>
          <a:solidFill>
            <a:srgbClr val="92D050"/>
          </a:solidFill>
          <a:ln w="9525">
            <a:noFill/>
            <a:miter lim="800000"/>
            <a:headEnd/>
            <a:tailEnd/>
          </a:ln>
        </p:spPr>
        <p:txBody>
          <a:bodyPr wrap="none">
            <a:spAutoFit/>
          </a:bodyPr>
          <a:lstStyle/>
          <a:p>
            <a:r>
              <a:rPr lang="en-US" sz="1200"/>
              <a:t>CPT(P) Angie Diebal</a:t>
            </a:r>
          </a:p>
        </p:txBody>
      </p:sp>
      <p:sp>
        <p:nvSpPr>
          <p:cNvPr id="10259" name="Rectangle 39"/>
          <p:cNvSpPr>
            <a:spLocks noChangeArrowheads="1"/>
          </p:cNvSpPr>
          <p:nvPr/>
        </p:nvSpPr>
        <p:spPr bwMode="auto">
          <a:xfrm>
            <a:off x="5638800" y="1905000"/>
            <a:ext cx="1600200" cy="276225"/>
          </a:xfrm>
          <a:prstGeom prst="rect">
            <a:avLst/>
          </a:prstGeom>
          <a:solidFill>
            <a:srgbClr val="92D050"/>
          </a:solidFill>
          <a:ln w="9525">
            <a:noFill/>
            <a:miter lim="800000"/>
            <a:headEnd/>
            <a:tailEnd/>
          </a:ln>
        </p:spPr>
        <p:txBody>
          <a:bodyPr>
            <a:spAutoFit/>
          </a:bodyPr>
          <a:lstStyle/>
          <a:p>
            <a:r>
              <a:rPr lang="en-US" sz="1200"/>
              <a:t>CPT Rich Westrick</a:t>
            </a:r>
          </a:p>
        </p:txBody>
      </p:sp>
      <p:sp>
        <p:nvSpPr>
          <p:cNvPr id="10260" name="Rectangle 40"/>
          <p:cNvSpPr>
            <a:spLocks noChangeArrowheads="1"/>
          </p:cNvSpPr>
          <p:nvPr/>
        </p:nvSpPr>
        <p:spPr bwMode="auto">
          <a:xfrm>
            <a:off x="5638800" y="2133600"/>
            <a:ext cx="1600200" cy="277813"/>
          </a:xfrm>
          <a:prstGeom prst="rect">
            <a:avLst/>
          </a:prstGeom>
          <a:solidFill>
            <a:srgbClr val="92D050"/>
          </a:solidFill>
          <a:ln w="9525">
            <a:noFill/>
            <a:miter lim="800000"/>
            <a:headEnd/>
            <a:tailEnd/>
          </a:ln>
        </p:spPr>
        <p:txBody>
          <a:bodyPr>
            <a:spAutoFit/>
          </a:bodyPr>
          <a:lstStyle/>
          <a:p>
            <a:r>
              <a:rPr lang="en-US" sz="1200"/>
              <a:t>CPT Joe Miller</a:t>
            </a:r>
          </a:p>
        </p:txBody>
      </p:sp>
      <p:sp>
        <p:nvSpPr>
          <p:cNvPr id="10261" name="Rectangle 25"/>
          <p:cNvSpPr>
            <a:spLocks noChangeArrowheads="1"/>
          </p:cNvSpPr>
          <p:nvPr/>
        </p:nvSpPr>
        <p:spPr bwMode="auto">
          <a:xfrm>
            <a:off x="3200400" y="5257800"/>
            <a:ext cx="1677988" cy="276225"/>
          </a:xfrm>
          <a:prstGeom prst="rect">
            <a:avLst/>
          </a:prstGeom>
          <a:solidFill>
            <a:srgbClr val="00B0F0"/>
          </a:solidFill>
          <a:ln w="9525">
            <a:noFill/>
            <a:miter lim="800000"/>
            <a:headEnd/>
            <a:tailEnd/>
          </a:ln>
        </p:spPr>
        <p:txBody>
          <a:bodyPr wrap="none">
            <a:spAutoFit/>
          </a:bodyPr>
          <a:lstStyle/>
          <a:p>
            <a:r>
              <a:rPr lang="en-US" sz="1200" dirty="0"/>
              <a:t>Maj Mark </a:t>
            </a:r>
            <a:r>
              <a:rPr lang="en-US" sz="1200" dirty="0" err="1"/>
              <a:t>Weishaar</a:t>
            </a:r>
            <a:r>
              <a:rPr lang="en-US" sz="1200" dirty="0"/>
              <a:t>    </a:t>
            </a:r>
          </a:p>
        </p:txBody>
      </p:sp>
      <p:sp>
        <p:nvSpPr>
          <p:cNvPr id="10262" name="Rectangle 36"/>
          <p:cNvSpPr>
            <a:spLocks noChangeArrowheads="1"/>
          </p:cNvSpPr>
          <p:nvPr/>
        </p:nvSpPr>
        <p:spPr bwMode="auto">
          <a:xfrm>
            <a:off x="4343400" y="3657600"/>
            <a:ext cx="1558925" cy="276225"/>
          </a:xfrm>
          <a:prstGeom prst="rect">
            <a:avLst/>
          </a:prstGeom>
          <a:solidFill>
            <a:srgbClr val="00B0F0"/>
          </a:solidFill>
          <a:ln w="9525">
            <a:noFill/>
            <a:miter lim="800000"/>
            <a:headEnd/>
            <a:tailEnd/>
          </a:ln>
        </p:spPr>
        <p:txBody>
          <a:bodyPr wrap="none">
            <a:spAutoFit/>
          </a:bodyPr>
          <a:lstStyle/>
          <a:p>
            <a:r>
              <a:rPr lang="en-US" sz="1200"/>
              <a:t>Maj James Dauber  </a:t>
            </a:r>
          </a:p>
        </p:txBody>
      </p:sp>
      <p:sp>
        <p:nvSpPr>
          <p:cNvPr id="10263" name="Rectangle 39"/>
          <p:cNvSpPr>
            <a:spLocks noChangeArrowheads="1"/>
          </p:cNvSpPr>
          <p:nvPr/>
        </p:nvSpPr>
        <p:spPr bwMode="auto">
          <a:xfrm>
            <a:off x="4343400" y="3886200"/>
            <a:ext cx="1558925" cy="276225"/>
          </a:xfrm>
          <a:prstGeom prst="rect">
            <a:avLst/>
          </a:prstGeom>
          <a:solidFill>
            <a:srgbClr val="92D050"/>
          </a:solidFill>
          <a:ln w="9525">
            <a:noFill/>
            <a:miter lim="800000"/>
            <a:headEnd/>
            <a:tailEnd/>
          </a:ln>
        </p:spPr>
        <p:txBody>
          <a:bodyPr wrap="none">
            <a:spAutoFit/>
          </a:bodyPr>
          <a:lstStyle/>
          <a:p>
            <a:r>
              <a:rPr lang="en-US" sz="1200"/>
              <a:t>MAJ Mark Thelen    </a:t>
            </a:r>
          </a:p>
        </p:txBody>
      </p:sp>
      <p:sp>
        <p:nvSpPr>
          <p:cNvPr id="10264" name="Rectangle 40"/>
          <p:cNvSpPr>
            <a:spLocks noChangeArrowheads="1"/>
          </p:cNvSpPr>
          <p:nvPr/>
        </p:nvSpPr>
        <p:spPr bwMode="auto">
          <a:xfrm>
            <a:off x="4343400" y="4114800"/>
            <a:ext cx="1549400" cy="276225"/>
          </a:xfrm>
          <a:prstGeom prst="rect">
            <a:avLst/>
          </a:prstGeom>
          <a:solidFill>
            <a:srgbClr val="92D050"/>
          </a:solidFill>
          <a:ln w="9525">
            <a:noFill/>
            <a:miter lim="800000"/>
            <a:headEnd/>
            <a:tailEnd/>
          </a:ln>
        </p:spPr>
        <p:txBody>
          <a:bodyPr wrap="none">
            <a:spAutoFit/>
          </a:bodyPr>
          <a:lstStyle/>
          <a:p>
            <a:r>
              <a:rPr lang="en-US" sz="1200"/>
              <a:t>CPT William Loro    </a:t>
            </a:r>
          </a:p>
        </p:txBody>
      </p:sp>
      <p:sp>
        <p:nvSpPr>
          <p:cNvPr id="10265" name="Rectangle 5"/>
          <p:cNvSpPr>
            <a:spLocks noChangeArrowheads="1"/>
          </p:cNvSpPr>
          <p:nvPr/>
        </p:nvSpPr>
        <p:spPr bwMode="auto">
          <a:xfrm>
            <a:off x="1295400" y="2286000"/>
            <a:ext cx="1600200" cy="276225"/>
          </a:xfrm>
          <a:prstGeom prst="rect">
            <a:avLst/>
          </a:prstGeom>
          <a:solidFill>
            <a:srgbClr val="92D050"/>
          </a:solidFill>
          <a:ln w="57150">
            <a:solidFill>
              <a:schemeClr val="tx1"/>
            </a:solidFill>
            <a:miter lim="800000"/>
            <a:headEnd/>
            <a:tailEnd/>
          </a:ln>
        </p:spPr>
        <p:txBody>
          <a:bodyPr>
            <a:spAutoFit/>
          </a:bodyPr>
          <a:lstStyle/>
          <a:p>
            <a:r>
              <a:rPr lang="en-US" sz="1200"/>
              <a:t>LTC J. Parry Gerber</a:t>
            </a:r>
          </a:p>
        </p:txBody>
      </p:sp>
      <p:sp>
        <p:nvSpPr>
          <p:cNvPr id="10266" name="Rectangle 7"/>
          <p:cNvSpPr>
            <a:spLocks noChangeArrowheads="1"/>
          </p:cNvSpPr>
          <p:nvPr/>
        </p:nvSpPr>
        <p:spPr bwMode="auto">
          <a:xfrm>
            <a:off x="685800" y="6096000"/>
            <a:ext cx="1447800" cy="276225"/>
          </a:xfrm>
          <a:prstGeom prst="rect">
            <a:avLst/>
          </a:prstGeom>
          <a:solidFill>
            <a:srgbClr val="92D050"/>
          </a:solidFill>
          <a:ln w="57150">
            <a:solidFill>
              <a:schemeClr val="tx1"/>
            </a:solidFill>
            <a:miter lim="800000"/>
            <a:headEnd/>
            <a:tailEnd/>
          </a:ln>
        </p:spPr>
        <p:txBody>
          <a:bodyPr>
            <a:spAutoFit/>
          </a:bodyPr>
          <a:lstStyle/>
          <a:p>
            <a:r>
              <a:rPr lang="en-US" sz="1200"/>
              <a:t>COL Josef Moore</a:t>
            </a:r>
          </a:p>
        </p:txBody>
      </p:sp>
      <p:sp>
        <p:nvSpPr>
          <p:cNvPr id="10267" name="Rectangle 8"/>
          <p:cNvSpPr>
            <a:spLocks noChangeArrowheads="1"/>
          </p:cNvSpPr>
          <p:nvPr/>
        </p:nvSpPr>
        <p:spPr bwMode="auto">
          <a:xfrm>
            <a:off x="685800" y="4419600"/>
            <a:ext cx="1600200" cy="276225"/>
          </a:xfrm>
          <a:prstGeom prst="rect">
            <a:avLst/>
          </a:prstGeom>
          <a:solidFill>
            <a:srgbClr val="92D050"/>
          </a:solidFill>
          <a:ln w="57150">
            <a:solidFill>
              <a:schemeClr val="tx1"/>
            </a:solidFill>
            <a:miter lim="800000"/>
            <a:headEnd/>
            <a:tailEnd/>
          </a:ln>
        </p:spPr>
        <p:txBody>
          <a:bodyPr>
            <a:spAutoFit/>
          </a:bodyPr>
          <a:lstStyle/>
          <a:p>
            <a:r>
              <a:rPr lang="en-US" sz="1200"/>
              <a:t>LTC Paul Stoneman</a:t>
            </a:r>
          </a:p>
        </p:txBody>
      </p:sp>
      <p:sp>
        <p:nvSpPr>
          <p:cNvPr id="49" name="Left Brace 48"/>
          <p:cNvSpPr/>
          <p:nvPr/>
        </p:nvSpPr>
        <p:spPr>
          <a:xfrm>
            <a:off x="2286000" y="5638800"/>
            <a:ext cx="228600" cy="1219200"/>
          </a:xfrm>
          <a:prstGeom prst="leftBrace">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50" name="Left Brace 49"/>
          <p:cNvSpPr/>
          <p:nvPr/>
        </p:nvSpPr>
        <p:spPr>
          <a:xfrm>
            <a:off x="2514600" y="3657600"/>
            <a:ext cx="457200" cy="1752600"/>
          </a:xfrm>
          <a:prstGeom prst="leftBrace">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51" name="Left Brace 50"/>
          <p:cNvSpPr/>
          <p:nvPr/>
        </p:nvSpPr>
        <p:spPr>
          <a:xfrm>
            <a:off x="3352800" y="1143000"/>
            <a:ext cx="304800" cy="2514600"/>
          </a:xfrm>
          <a:prstGeom prst="leftBrace">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0271" name="TextBox 52"/>
          <p:cNvSpPr txBox="1">
            <a:spLocks noChangeArrowheads="1"/>
          </p:cNvSpPr>
          <p:nvPr/>
        </p:nvSpPr>
        <p:spPr bwMode="auto">
          <a:xfrm>
            <a:off x="4256088" y="6183313"/>
            <a:ext cx="696912" cy="369887"/>
          </a:xfrm>
          <a:prstGeom prst="rect">
            <a:avLst/>
          </a:prstGeom>
          <a:noFill/>
          <a:ln w="9525">
            <a:noFill/>
            <a:miter lim="800000"/>
            <a:headEnd/>
            <a:tailEnd/>
          </a:ln>
        </p:spPr>
        <p:txBody>
          <a:bodyPr wrap="none">
            <a:spAutoFit/>
          </a:bodyPr>
          <a:lstStyle/>
          <a:p>
            <a:r>
              <a:rPr lang="en-US">
                <a:solidFill>
                  <a:schemeClr val="bg1"/>
                </a:solidFill>
              </a:rPr>
              <a:t>2001</a:t>
            </a:r>
          </a:p>
        </p:txBody>
      </p:sp>
      <p:sp>
        <p:nvSpPr>
          <p:cNvPr id="10272" name="TextBox 53"/>
          <p:cNvSpPr txBox="1">
            <a:spLocks noChangeArrowheads="1"/>
          </p:cNvSpPr>
          <p:nvPr/>
        </p:nvSpPr>
        <p:spPr bwMode="auto">
          <a:xfrm>
            <a:off x="4876800" y="5410200"/>
            <a:ext cx="696912" cy="369888"/>
          </a:xfrm>
          <a:prstGeom prst="rect">
            <a:avLst/>
          </a:prstGeom>
          <a:noFill/>
          <a:ln w="9525">
            <a:noFill/>
            <a:miter lim="800000"/>
            <a:headEnd/>
            <a:tailEnd/>
          </a:ln>
        </p:spPr>
        <p:txBody>
          <a:bodyPr wrap="none">
            <a:spAutoFit/>
          </a:bodyPr>
          <a:lstStyle/>
          <a:p>
            <a:r>
              <a:rPr lang="en-US" dirty="0">
                <a:solidFill>
                  <a:schemeClr val="bg1"/>
                </a:solidFill>
              </a:rPr>
              <a:t>2003</a:t>
            </a:r>
          </a:p>
        </p:txBody>
      </p:sp>
      <p:sp>
        <p:nvSpPr>
          <p:cNvPr id="10273" name="TextBox 54"/>
          <p:cNvSpPr txBox="1">
            <a:spLocks noChangeArrowheads="1"/>
          </p:cNvSpPr>
          <p:nvPr/>
        </p:nvSpPr>
        <p:spPr bwMode="auto">
          <a:xfrm>
            <a:off x="5562600" y="4648200"/>
            <a:ext cx="696912" cy="369887"/>
          </a:xfrm>
          <a:prstGeom prst="rect">
            <a:avLst/>
          </a:prstGeom>
          <a:noFill/>
          <a:ln w="9525">
            <a:noFill/>
            <a:miter lim="800000"/>
            <a:headEnd/>
            <a:tailEnd/>
          </a:ln>
        </p:spPr>
        <p:txBody>
          <a:bodyPr wrap="none">
            <a:spAutoFit/>
          </a:bodyPr>
          <a:lstStyle/>
          <a:p>
            <a:r>
              <a:rPr lang="en-US" dirty="0">
                <a:solidFill>
                  <a:schemeClr val="bg1"/>
                </a:solidFill>
              </a:rPr>
              <a:t>2005</a:t>
            </a:r>
          </a:p>
        </p:txBody>
      </p:sp>
      <p:sp>
        <p:nvSpPr>
          <p:cNvPr id="10274" name="TextBox 55"/>
          <p:cNvSpPr txBox="1">
            <a:spLocks noChangeArrowheads="1"/>
          </p:cNvSpPr>
          <p:nvPr/>
        </p:nvSpPr>
        <p:spPr bwMode="auto">
          <a:xfrm>
            <a:off x="6096000" y="3810000"/>
            <a:ext cx="696913" cy="369887"/>
          </a:xfrm>
          <a:prstGeom prst="rect">
            <a:avLst/>
          </a:prstGeom>
          <a:noFill/>
          <a:ln w="9525">
            <a:noFill/>
            <a:miter lim="800000"/>
            <a:headEnd/>
            <a:tailEnd/>
          </a:ln>
        </p:spPr>
        <p:txBody>
          <a:bodyPr wrap="none">
            <a:spAutoFit/>
          </a:bodyPr>
          <a:lstStyle/>
          <a:p>
            <a:r>
              <a:rPr lang="en-US" dirty="0">
                <a:solidFill>
                  <a:schemeClr val="bg1"/>
                </a:solidFill>
              </a:rPr>
              <a:t>2007</a:t>
            </a:r>
          </a:p>
        </p:txBody>
      </p:sp>
      <p:sp>
        <p:nvSpPr>
          <p:cNvPr id="10275" name="TextBox 56"/>
          <p:cNvSpPr txBox="1">
            <a:spLocks noChangeArrowheads="1"/>
          </p:cNvSpPr>
          <p:nvPr/>
        </p:nvSpPr>
        <p:spPr bwMode="auto">
          <a:xfrm>
            <a:off x="6553200" y="2895600"/>
            <a:ext cx="696913" cy="369888"/>
          </a:xfrm>
          <a:prstGeom prst="rect">
            <a:avLst/>
          </a:prstGeom>
          <a:noFill/>
          <a:ln w="9525">
            <a:noFill/>
            <a:miter lim="800000"/>
            <a:headEnd/>
            <a:tailEnd/>
          </a:ln>
        </p:spPr>
        <p:txBody>
          <a:bodyPr wrap="none">
            <a:spAutoFit/>
          </a:bodyPr>
          <a:lstStyle/>
          <a:p>
            <a:r>
              <a:rPr lang="en-US" dirty="0">
                <a:solidFill>
                  <a:schemeClr val="bg1"/>
                </a:solidFill>
              </a:rPr>
              <a:t>2009</a:t>
            </a:r>
          </a:p>
        </p:txBody>
      </p:sp>
      <p:sp>
        <p:nvSpPr>
          <p:cNvPr id="10276" name="TextBox 57"/>
          <p:cNvSpPr txBox="1">
            <a:spLocks noChangeArrowheads="1"/>
          </p:cNvSpPr>
          <p:nvPr/>
        </p:nvSpPr>
        <p:spPr bwMode="auto">
          <a:xfrm>
            <a:off x="7391400" y="1524000"/>
            <a:ext cx="681038" cy="369888"/>
          </a:xfrm>
          <a:prstGeom prst="rect">
            <a:avLst/>
          </a:prstGeom>
          <a:noFill/>
          <a:ln w="9525">
            <a:noFill/>
            <a:miter lim="800000"/>
            <a:headEnd/>
            <a:tailEnd/>
          </a:ln>
        </p:spPr>
        <p:txBody>
          <a:bodyPr wrap="none">
            <a:spAutoFit/>
          </a:bodyPr>
          <a:lstStyle/>
          <a:p>
            <a:r>
              <a:rPr lang="en-US" dirty="0">
                <a:solidFill>
                  <a:schemeClr val="bg1"/>
                </a:solidFill>
              </a:rPr>
              <a:t>2011</a:t>
            </a:r>
          </a:p>
        </p:txBody>
      </p:sp>
      <p:sp>
        <p:nvSpPr>
          <p:cNvPr id="40" name="Rectangle 74"/>
          <p:cNvSpPr>
            <a:spLocks noChangeArrowheads="1"/>
          </p:cNvSpPr>
          <p:nvPr/>
        </p:nvSpPr>
        <p:spPr bwMode="auto">
          <a:xfrm>
            <a:off x="533400" y="0"/>
            <a:ext cx="8382000" cy="830997"/>
          </a:xfrm>
          <a:prstGeom prst="rect">
            <a:avLst/>
          </a:prstGeom>
          <a:noFill/>
          <a:ln w="9525">
            <a:noFill/>
            <a:miter lim="800000"/>
            <a:headEnd/>
            <a:tailEnd/>
          </a:ln>
        </p:spPr>
        <p:txBody>
          <a:bodyPr wrap="square">
            <a:spAutoFit/>
          </a:bodyPr>
          <a:lstStyle/>
          <a:p>
            <a:r>
              <a:rPr lang="en-US" b="1" dirty="0">
                <a:solidFill>
                  <a:schemeClr val="bg1"/>
                </a:solidFill>
                <a:cs typeface="Arial" charset="0"/>
              </a:rPr>
              <a:t>West Point </a:t>
            </a:r>
            <a:r>
              <a:rPr lang="en-US" b="1" dirty="0" smtClean="0">
                <a:solidFill>
                  <a:schemeClr val="bg1"/>
                </a:solidFill>
                <a:cs typeface="Arial" charset="0"/>
              </a:rPr>
              <a:t>Post-Professional Sports </a:t>
            </a:r>
            <a:r>
              <a:rPr lang="en-US" b="1" dirty="0">
                <a:solidFill>
                  <a:schemeClr val="bg1"/>
                </a:solidFill>
                <a:cs typeface="Arial" charset="0"/>
              </a:rPr>
              <a:t>Medicine-Physical Therapy </a:t>
            </a:r>
            <a:r>
              <a:rPr lang="en-US" b="1" u="sng" dirty="0" smtClean="0">
                <a:solidFill>
                  <a:schemeClr val="bg1"/>
                </a:solidFill>
                <a:cs typeface="Arial" charset="0"/>
              </a:rPr>
              <a:t>Doctoral Residency</a:t>
            </a:r>
            <a:r>
              <a:rPr lang="en-US" b="1" dirty="0" smtClean="0">
                <a:solidFill>
                  <a:schemeClr val="bg1"/>
                </a:solidFill>
                <a:cs typeface="Arial" charset="0"/>
              </a:rPr>
              <a:t>: 2001-2011</a:t>
            </a:r>
            <a:endParaRPr lang="en-US" b="1" dirty="0">
              <a:solidFill>
                <a:schemeClr val="bg1"/>
              </a:solidFill>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5" descr="gym entry"/>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0243" name="Rectangle 18"/>
          <p:cNvSpPr>
            <a:spLocks noChangeArrowheads="1"/>
          </p:cNvSpPr>
          <p:nvPr/>
        </p:nvSpPr>
        <p:spPr bwMode="auto">
          <a:xfrm>
            <a:off x="2514600" y="6248400"/>
            <a:ext cx="1752600" cy="461665"/>
          </a:xfrm>
          <a:prstGeom prst="rect">
            <a:avLst/>
          </a:prstGeom>
          <a:solidFill>
            <a:srgbClr val="92D050"/>
          </a:solidFill>
          <a:ln w="9525">
            <a:noFill/>
            <a:miter lim="800000"/>
            <a:headEnd/>
            <a:tailEnd/>
          </a:ln>
        </p:spPr>
        <p:txBody>
          <a:bodyPr wrap="square">
            <a:spAutoFit/>
          </a:bodyPr>
          <a:lstStyle/>
          <a:p>
            <a:r>
              <a:rPr lang="en-US" sz="1200" dirty="0" smtClean="0"/>
              <a:t>MAJ Mike Garrison</a:t>
            </a:r>
          </a:p>
          <a:p>
            <a:r>
              <a:rPr lang="en-US" sz="1200" dirty="0" smtClean="0"/>
              <a:t>CPT Scott Dembowski</a:t>
            </a:r>
            <a:endParaRPr lang="en-US" sz="1200" dirty="0"/>
          </a:p>
        </p:txBody>
      </p:sp>
      <p:sp>
        <p:nvSpPr>
          <p:cNvPr id="10245" name="Rectangle 20"/>
          <p:cNvSpPr>
            <a:spLocks noChangeArrowheads="1"/>
          </p:cNvSpPr>
          <p:nvPr/>
        </p:nvSpPr>
        <p:spPr bwMode="auto">
          <a:xfrm>
            <a:off x="2517774" y="5972175"/>
            <a:ext cx="1749425" cy="276225"/>
          </a:xfrm>
          <a:prstGeom prst="rect">
            <a:avLst/>
          </a:prstGeom>
          <a:solidFill>
            <a:srgbClr val="00B0F0"/>
          </a:solidFill>
          <a:ln w="9525">
            <a:noFill/>
            <a:miter lim="800000"/>
            <a:headEnd/>
            <a:tailEnd/>
          </a:ln>
        </p:spPr>
        <p:txBody>
          <a:bodyPr wrap="square">
            <a:spAutoFit/>
          </a:bodyPr>
          <a:lstStyle/>
          <a:p>
            <a:r>
              <a:rPr lang="en-US" sz="1200" dirty="0" smtClean="0"/>
              <a:t>MAJ Nate Shepard    </a:t>
            </a:r>
            <a:endParaRPr lang="en-US" sz="1200" dirty="0"/>
          </a:p>
        </p:txBody>
      </p:sp>
      <p:sp>
        <p:nvSpPr>
          <p:cNvPr id="10266" name="Rectangle 7"/>
          <p:cNvSpPr>
            <a:spLocks noChangeArrowheads="1"/>
          </p:cNvSpPr>
          <p:nvPr/>
        </p:nvSpPr>
        <p:spPr bwMode="auto">
          <a:xfrm>
            <a:off x="685800" y="6096000"/>
            <a:ext cx="1447800" cy="276999"/>
          </a:xfrm>
          <a:prstGeom prst="rect">
            <a:avLst/>
          </a:prstGeom>
          <a:solidFill>
            <a:srgbClr val="92D050"/>
          </a:solidFill>
          <a:ln w="57150">
            <a:solidFill>
              <a:schemeClr val="tx1"/>
            </a:solidFill>
            <a:miter lim="800000"/>
            <a:headEnd/>
            <a:tailEnd/>
          </a:ln>
        </p:spPr>
        <p:txBody>
          <a:bodyPr>
            <a:spAutoFit/>
          </a:bodyPr>
          <a:lstStyle/>
          <a:p>
            <a:r>
              <a:rPr lang="en-US" sz="1200" dirty="0" smtClean="0"/>
              <a:t>LTC Mike Johnson</a:t>
            </a:r>
            <a:endParaRPr lang="en-US" sz="1200" dirty="0"/>
          </a:p>
        </p:txBody>
      </p:sp>
      <p:sp>
        <p:nvSpPr>
          <p:cNvPr id="49" name="Left Brace 48"/>
          <p:cNvSpPr/>
          <p:nvPr/>
        </p:nvSpPr>
        <p:spPr>
          <a:xfrm>
            <a:off x="2286000" y="5791200"/>
            <a:ext cx="228600" cy="1066800"/>
          </a:xfrm>
          <a:prstGeom prst="leftBrace">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0271" name="TextBox 52"/>
          <p:cNvSpPr txBox="1">
            <a:spLocks noChangeArrowheads="1"/>
          </p:cNvSpPr>
          <p:nvPr/>
        </p:nvSpPr>
        <p:spPr bwMode="auto">
          <a:xfrm>
            <a:off x="4256088" y="6183313"/>
            <a:ext cx="870751" cy="461665"/>
          </a:xfrm>
          <a:prstGeom prst="rect">
            <a:avLst/>
          </a:prstGeom>
          <a:noFill/>
          <a:ln w="9525">
            <a:noFill/>
            <a:miter lim="800000"/>
            <a:headEnd/>
            <a:tailEnd/>
          </a:ln>
        </p:spPr>
        <p:txBody>
          <a:bodyPr wrap="none">
            <a:spAutoFit/>
          </a:bodyPr>
          <a:lstStyle/>
          <a:p>
            <a:r>
              <a:rPr lang="en-US" dirty="0" smtClean="0">
                <a:solidFill>
                  <a:schemeClr val="bg1"/>
                </a:solidFill>
              </a:rPr>
              <a:t>2013</a:t>
            </a:r>
            <a:endParaRPr lang="en-US" dirty="0">
              <a:solidFill>
                <a:schemeClr val="bg1"/>
              </a:solidFill>
            </a:endParaRPr>
          </a:p>
        </p:txBody>
      </p:sp>
      <p:sp>
        <p:nvSpPr>
          <p:cNvPr id="40" name="Rectangle 74"/>
          <p:cNvSpPr>
            <a:spLocks noChangeArrowheads="1"/>
          </p:cNvSpPr>
          <p:nvPr/>
        </p:nvSpPr>
        <p:spPr bwMode="auto">
          <a:xfrm>
            <a:off x="533400" y="0"/>
            <a:ext cx="8382000" cy="830997"/>
          </a:xfrm>
          <a:prstGeom prst="rect">
            <a:avLst/>
          </a:prstGeom>
          <a:noFill/>
          <a:ln w="9525">
            <a:noFill/>
            <a:miter lim="800000"/>
            <a:headEnd/>
            <a:tailEnd/>
          </a:ln>
        </p:spPr>
        <p:txBody>
          <a:bodyPr wrap="square">
            <a:spAutoFit/>
          </a:bodyPr>
          <a:lstStyle/>
          <a:p>
            <a:r>
              <a:rPr lang="en-US" b="1" dirty="0">
                <a:solidFill>
                  <a:schemeClr val="bg1"/>
                </a:solidFill>
                <a:cs typeface="Arial" charset="0"/>
              </a:rPr>
              <a:t>West Point </a:t>
            </a:r>
            <a:r>
              <a:rPr lang="en-US" b="1" dirty="0" smtClean="0">
                <a:solidFill>
                  <a:schemeClr val="bg1"/>
                </a:solidFill>
                <a:cs typeface="Arial" charset="0"/>
              </a:rPr>
              <a:t>Post-Professional Sports </a:t>
            </a:r>
            <a:r>
              <a:rPr lang="en-US" b="1" dirty="0">
                <a:solidFill>
                  <a:schemeClr val="bg1"/>
                </a:solidFill>
                <a:cs typeface="Arial" charset="0"/>
              </a:rPr>
              <a:t>Medicine-Physical Therapy </a:t>
            </a:r>
            <a:r>
              <a:rPr lang="en-US" b="1" u="sng" dirty="0" smtClean="0">
                <a:solidFill>
                  <a:schemeClr val="bg1"/>
                </a:solidFill>
                <a:cs typeface="Arial" charset="0"/>
              </a:rPr>
              <a:t>Doctoral Residency</a:t>
            </a:r>
            <a:r>
              <a:rPr lang="en-US" b="1" dirty="0" smtClean="0">
                <a:solidFill>
                  <a:schemeClr val="bg1"/>
                </a:solidFill>
                <a:cs typeface="Arial" charset="0"/>
              </a:rPr>
              <a:t>: 2013-</a:t>
            </a:r>
            <a:endParaRPr lang="en-US" b="1" dirty="0">
              <a:solidFill>
                <a:schemeClr val="bg1"/>
              </a:solidFill>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457200" y="304800"/>
            <a:ext cx="8229600" cy="838200"/>
          </a:xfrm>
        </p:spPr>
        <p:txBody>
          <a:bodyPr/>
          <a:lstStyle/>
          <a:p>
            <a:r>
              <a:rPr lang="en-US" dirty="0" smtClean="0"/>
              <a:t>Class of 2009</a:t>
            </a:r>
            <a:endParaRPr lang="en-US" dirty="0"/>
          </a:p>
        </p:txBody>
      </p:sp>
      <p:sp>
        <p:nvSpPr>
          <p:cNvPr id="159747" name="Rectangle 3"/>
          <p:cNvSpPr>
            <a:spLocks noGrp="1" noChangeArrowheads="1"/>
          </p:cNvSpPr>
          <p:nvPr>
            <p:ph type="body" idx="1"/>
          </p:nvPr>
        </p:nvSpPr>
        <p:spPr>
          <a:xfrm>
            <a:off x="304800" y="1752600"/>
            <a:ext cx="8686800" cy="1676400"/>
          </a:xfrm>
        </p:spPr>
        <p:txBody>
          <a:bodyPr/>
          <a:lstStyle/>
          <a:p>
            <a:pPr marL="533400" indent="-533400"/>
            <a:r>
              <a:rPr lang="en-US" dirty="0"/>
              <a:t>Director: Parry Gerber</a:t>
            </a:r>
          </a:p>
          <a:p>
            <a:pPr marL="533400" indent="-533400"/>
            <a:r>
              <a:rPr lang="en-US" dirty="0"/>
              <a:t>Residents: Heath Todd, Beth Mason, Brian Iveson, Richard </a:t>
            </a:r>
            <a:r>
              <a:rPr lang="en-US" dirty="0" smtClean="0"/>
              <a:t>Clark</a:t>
            </a:r>
            <a:endParaRPr lang="en-US" dirty="0"/>
          </a:p>
        </p:txBody>
      </p:sp>
      <p:pic>
        <p:nvPicPr>
          <p:cNvPr id="4" name="Picture 3" descr="Beth2.jpg"/>
          <p:cNvPicPr>
            <a:picLocks noChangeAspect="1"/>
          </p:cNvPicPr>
          <p:nvPr/>
        </p:nvPicPr>
        <p:blipFill>
          <a:blip r:embed="rId3" cstate="print"/>
          <a:srcRect l="7509" r="7509" b="10000"/>
          <a:stretch>
            <a:fillRect/>
          </a:stretch>
        </p:blipFill>
        <p:spPr>
          <a:xfrm>
            <a:off x="2362200" y="3657600"/>
            <a:ext cx="2209800" cy="3200400"/>
          </a:xfrm>
          <a:prstGeom prst="rect">
            <a:avLst/>
          </a:prstGeom>
        </p:spPr>
      </p:pic>
      <p:pic>
        <p:nvPicPr>
          <p:cNvPr id="5" name="Picture 13" descr="C:\Documents and Settings\John.Gerber\My Documents\Gerber\West Point Shared Drive\Exercise Handouts\Presentation Aides\Brian bod pod.JPG"/>
          <p:cNvPicPr>
            <a:picLocks noChangeAspect="1" noChangeArrowheads="1"/>
          </p:cNvPicPr>
          <p:nvPr/>
        </p:nvPicPr>
        <p:blipFill>
          <a:blip r:embed="rId4" cstate="print"/>
          <a:srcRect l="30000" t="8000" r="22500" b="2000"/>
          <a:stretch>
            <a:fillRect/>
          </a:stretch>
        </p:blipFill>
        <p:spPr bwMode="auto">
          <a:xfrm>
            <a:off x="4572000" y="3657600"/>
            <a:ext cx="2252133" cy="3200400"/>
          </a:xfrm>
          <a:prstGeom prst="rect">
            <a:avLst/>
          </a:prstGeom>
          <a:noFill/>
        </p:spPr>
      </p:pic>
      <p:pic>
        <p:nvPicPr>
          <p:cNvPr id="6" name="Picture 5" descr="Colorado 13.jpg"/>
          <p:cNvPicPr>
            <a:picLocks noChangeAspect="1"/>
          </p:cNvPicPr>
          <p:nvPr/>
        </p:nvPicPr>
        <p:blipFill>
          <a:blip r:embed="rId5" cstate="print"/>
          <a:stretch>
            <a:fillRect/>
          </a:stretch>
        </p:blipFill>
        <p:spPr>
          <a:xfrm>
            <a:off x="6773333" y="3657600"/>
            <a:ext cx="2370667" cy="3200400"/>
          </a:xfrm>
          <a:prstGeom prst="rect">
            <a:avLst/>
          </a:prstGeom>
        </p:spPr>
      </p:pic>
      <p:pic>
        <p:nvPicPr>
          <p:cNvPr id="7" name="Picture 6" descr="Colorado9.jpg"/>
          <p:cNvPicPr>
            <a:picLocks noChangeAspect="1"/>
          </p:cNvPicPr>
          <p:nvPr/>
        </p:nvPicPr>
        <p:blipFill>
          <a:blip r:embed="rId6" cstate="print"/>
          <a:srcRect l="5000" t="36250" r="33333"/>
          <a:stretch>
            <a:fillRect/>
          </a:stretch>
        </p:blipFill>
        <p:spPr>
          <a:xfrm>
            <a:off x="0" y="3657600"/>
            <a:ext cx="2362200" cy="32004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Text Placeholder 2"/>
          <p:cNvSpPr>
            <a:spLocks noGrp="1"/>
          </p:cNvSpPr>
          <p:nvPr>
            <p:ph type="body" sz="half" idx="1"/>
          </p:nvPr>
        </p:nvSpPr>
        <p:spPr/>
        <p:txBody>
          <a:bodyPr/>
          <a:lstStyle/>
          <a:p>
            <a:pPr>
              <a:defRPr/>
            </a:pPr>
            <a:endParaRPr lang="en-US"/>
          </a:p>
        </p:txBody>
      </p:sp>
      <p:sp>
        <p:nvSpPr>
          <p:cNvPr id="1029" name="ClipArt Placeholder 3"/>
          <p:cNvSpPr>
            <a:spLocks noGrp="1" noTextEdit="1"/>
          </p:cNvSpPr>
          <p:nvPr>
            <p:ph type="clipArt" sz="half" idx="2"/>
          </p:nvPr>
        </p:nvSpPr>
        <p:spPr/>
      </p:sp>
      <p:graphicFrame>
        <p:nvGraphicFramePr>
          <p:cNvPr id="1026" name="Object 2"/>
          <p:cNvGraphicFramePr>
            <a:graphicFrameLocks noChangeAspect="1"/>
          </p:cNvGraphicFramePr>
          <p:nvPr/>
        </p:nvGraphicFramePr>
        <p:xfrm>
          <a:off x="0" y="-28575"/>
          <a:ext cx="9144000" cy="6886575"/>
        </p:xfrm>
        <a:graphic>
          <a:graphicData uri="http://schemas.openxmlformats.org/presentationml/2006/ole">
            <mc:AlternateContent xmlns:mc="http://schemas.openxmlformats.org/markup-compatibility/2006">
              <mc:Choice xmlns:v="urn:schemas-microsoft-com:vml" Requires="v">
                <p:oleObj spid="_x0000_s2055" name="Image" r:id="rId4" imgW="9523810" imgH="7621064" progId="">
                  <p:embed/>
                </p:oleObj>
              </mc:Choice>
              <mc:Fallback>
                <p:oleObj name="Image" r:id="rId4" imgW="9523810" imgH="7621064"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8575"/>
                        <a:ext cx="9144000" cy="688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ight Arrow 5"/>
          <p:cNvSpPr/>
          <p:nvPr/>
        </p:nvSpPr>
        <p:spPr>
          <a:xfrm rot="20104013">
            <a:off x="7489825" y="5414963"/>
            <a:ext cx="1600200" cy="6096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TextBox 6"/>
          <p:cNvSpPr txBox="1"/>
          <p:nvPr/>
        </p:nvSpPr>
        <p:spPr>
          <a:xfrm>
            <a:off x="2895600" y="3048000"/>
            <a:ext cx="2133600" cy="461665"/>
          </a:xfrm>
          <a:prstGeom prst="rect">
            <a:avLst/>
          </a:prstGeom>
          <a:solidFill>
            <a:srgbClr val="FFFF00"/>
          </a:solidFill>
        </p:spPr>
        <p:txBody>
          <a:bodyPr wrap="square" rtlCol="0">
            <a:spAutoFit/>
          </a:bodyPr>
          <a:lstStyle/>
          <a:p>
            <a:r>
              <a:rPr lang="en-US" dirty="0" smtClean="0"/>
              <a:t>We were here</a:t>
            </a:r>
            <a:endParaRPr lang="en-US" dirty="0"/>
          </a:p>
        </p:txBody>
      </p:sp>
      <p:sp>
        <p:nvSpPr>
          <p:cNvPr id="8" name="Right Arrow 7"/>
          <p:cNvSpPr/>
          <p:nvPr/>
        </p:nvSpPr>
        <p:spPr>
          <a:xfrm rot="5400000">
            <a:off x="3682386" y="3709014"/>
            <a:ext cx="407628" cy="1524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2000"/>
                                        <p:tgtEl>
                                          <p:spTgt spid="7"/>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edge">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12"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09 graduation10.jpg"/>
          <p:cNvPicPr>
            <a:picLocks noChangeAspect="1"/>
          </p:cNvPicPr>
          <p:nvPr/>
        </p:nvPicPr>
        <p:blipFill>
          <a:blip r:embed="rId3" cstate="print"/>
          <a:srcRect t="20800"/>
          <a:stretch>
            <a:fillRect/>
          </a:stretch>
        </p:blipFill>
        <p:spPr>
          <a:xfrm>
            <a:off x="0" y="1426464"/>
            <a:ext cx="9144000" cy="5431536"/>
          </a:xfrm>
          <a:prstGeom prst="rect">
            <a:avLst/>
          </a:prstGeom>
        </p:spPr>
      </p:pic>
      <p:sp>
        <p:nvSpPr>
          <p:cNvPr id="159746" name="Rectangle 2"/>
          <p:cNvSpPr>
            <a:spLocks noGrp="1" noChangeArrowheads="1"/>
          </p:cNvSpPr>
          <p:nvPr>
            <p:ph type="title"/>
          </p:nvPr>
        </p:nvSpPr>
        <p:spPr>
          <a:xfrm>
            <a:off x="457200" y="381000"/>
            <a:ext cx="8229600" cy="838200"/>
          </a:xfrm>
        </p:spPr>
        <p:txBody>
          <a:bodyPr/>
          <a:lstStyle/>
          <a:p>
            <a:r>
              <a:rPr lang="en-US" dirty="0" smtClean="0"/>
              <a:t>Class of 2009</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457200" y="228600"/>
            <a:ext cx="8229600" cy="838200"/>
          </a:xfrm>
        </p:spPr>
        <p:txBody>
          <a:bodyPr/>
          <a:lstStyle/>
          <a:p>
            <a:r>
              <a:rPr lang="en-US" dirty="0" smtClean="0"/>
              <a:t>Class of 2009</a:t>
            </a:r>
            <a:endParaRPr lang="en-US" dirty="0"/>
          </a:p>
        </p:txBody>
      </p:sp>
      <p:sp>
        <p:nvSpPr>
          <p:cNvPr id="159747" name="Rectangle 3"/>
          <p:cNvSpPr>
            <a:spLocks noGrp="1" noChangeArrowheads="1"/>
          </p:cNvSpPr>
          <p:nvPr>
            <p:ph type="body" idx="1"/>
          </p:nvPr>
        </p:nvSpPr>
        <p:spPr>
          <a:xfrm>
            <a:off x="228600" y="1752600"/>
            <a:ext cx="8686800" cy="4953000"/>
          </a:xfrm>
        </p:spPr>
        <p:txBody>
          <a:bodyPr/>
          <a:lstStyle/>
          <a:p>
            <a:pPr marL="533400" indent="-533400"/>
            <a:r>
              <a:rPr lang="en-US" dirty="0"/>
              <a:t>Director: Parry Gerber</a:t>
            </a:r>
          </a:p>
          <a:p>
            <a:pPr marL="533400" indent="-533400"/>
            <a:r>
              <a:rPr lang="en-US" dirty="0"/>
              <a:t>Residents: Heath Todd, Beth Mason, Brian Iveson, Richard Clark</a:t>
            </a:r>
          </a:p>
          <a:p>
            <a:pPr marL="533400" indent="-533400"/>
            <a:r>
              <a:rPr lang="en-US" dirty="0" smtClean="0"/>
              <a:t>Another transition time: </a:t>
            </a:r>
            <a:endParaRPr lang="en-US" dirty="0"/>
          </a:p>
          <a:p>
            <a:pPr marL="914400" lvl="1" indent="-457200"/>
            <a:r>
              <a:rPr lang="en-US" sz="2000" dirty="0" err="1" smtClean="0"/>
              <a:t>Recredentialing</a:t>
            </a:r>
            <a:r>
              <a:rPr lang="en-US" sz="2000" dirty="0" smtClean="0"/>
              <a:t> the residency was not a trivial task.  Many required items had to be added or modified to meet national APTA standards.  </a:t>
            </a:r>
          </a:p>
          <a:p>
            <a:pPr marL="914400" lvl="1" indent="-457200"/>
            <a:r>
              <a:rPr lang="en-US" sz="2000" dirty="0" smtClean="0"/>
              <a:t>There was concern from Baylor that consistency may be lacking between residencies and especially when there was a change in Directors.  </a:t>
            </a:r>
          </a:p>
          <a:p>
            <a:pPr marL="914400" lvl="1" indent="-457200"/>
            <a:r>
              <a:rPr lang="en-US" sz="2000" dirty="0" smtClean="0"/>
              <a:t>These 2 factors caused significant restructuring.   </a:t>
            </a: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457200" y="228600"/>
            <a:ext cx="8229600" cy="838200"/>
          </a:xfrm>
        </p:spPr>
        <p:txBody>
          <a:bodyPr/>
          <a:lstStyle/>
          <a:p>
            <a:r>
              <a:rPr lang="en-US" dirty="0" smtClean="0"/>
              <a:t>Class of 2009</a:t>
            </a:r>
            <a:endParaRPr lang="en-US" dirty="0"/>
          </a:p>
        </p:txBody>
      </p:sp>
      <p:sp>
        <p:nvSpPr>
          <p:cNvPr id="159747" name="Rectangle 3"/>
          <p:cNvSpPr>
            <a:spLocks noGrp="1" noChangeArrowheads="1"/>
          </p:cNvSpPr>
          <p:nvPr>
            <p:ph type="body" idx="1"/>
          </p:nvPr>
        </p:nvSpPr>
        <p:spPr>
          <a:xfrm>
            <a:off x="228600" y="1676400"/>
            <a:ext cx="8686800" cy="4953000"/>
          </a:xfrm>
        </p:spPr>
        <p:txBody>
          <a:bodyPr/>
          <a:lstStyle/>
          <a:p>
            <a:pPr marL="533400" indent="-533400"/>
            <a:r>
              <a:rPr lang="en-US" dirty="0"/>
              <a:t>Director: Parry Gerber</a:t>
            </a:r>
          </a:p>
          <a:p>
            <a:pPr marL="533400" indent="-533400"/>
            <a:r>
              <a:rPr lang="en-US" dirty="0"/>
              <a:t>Residents: Heath Todd, Beth Mason, Brian Iveson, Richard Clark</a:t>
            </a:r>
          </a:p>
          <a:p>
            <a:pPr marL="533400" indent="-533400"/>
            <a:r>
              <a:rPr lang="en-US" dirty="0" smtClean="0">
                <a:solidFill>
                  <a:schemeClr val="accent5">
                    <a:lumMod val="50000"/>
                  </a:schemeClr>
                </a:solidFill>
              </a:rPr>
              <a:t>Curriculum, time, athletic training</a:t>
            </a:r>
            <a:r>
              <a:rPr lang="en-US" dirty="0" smtClean="0"/>
              <a:t>: </a:t>
            </a:r>
            <a:endParaRPr lang="en-US" dirty="0"/>
          </a:p>
          <a:p>
            <a:pPr marL="914400" lvl="1" indent="-457200"/>
            <a:r>
              <a:rPr lang="en-US" sz="2000" dirty="0" smtClean="0"/>
              <a:t>The Director assigned a clinic chief at both the Keller and Cadet Clinic to handle all clinical matters to dedicate time more exclusively to the residency.  </a:t>
            </a:r>
          </a:p>
          <a:p>
            <a:pPr marL="914400" lvl="1" indent="-457200"/>
            <a:r>
              <a:rPr lang="en-US" sz="2000" dirty="0" smtClean="0"/>
              <a:t>Administrative details from the APTA and Baylor took significant time away from directly focusing on the residency</a:t>
            </a:r>
          </a:p>
          <a:p>
            <a:pPr marL="914400" lvl="1" indent="-457200"/>
            <a:r>
              <a:rPr lang="en-US" sz="2000" dirty="0" smtClean="0"/>
              <a:t>Much more structured – school setting.</a:t>
            </a:r>
          </a:p>
          <a:p>
            <a:pPr marL="914400" lvl="1" indent="-457200"/>
            <a:r>
              <a:rPr lang="en-US" sz="2000" dirty="0" smtClean="0"/>
              <a:t>Athletic training – the DPE staff developed a more standardized curriculum  </a:t>
            </a:r>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4"/>
          <p:cNvSpPr>
            <a:spLocks noChangeArrowheads="1"/>
          </p:cNvSpPr>
          <p:nvPr/>
        </p:nvSpPr>
        <p:spPr bwMode="auto">
          <a:xfrm>
            <a:off x="0" y="228600"/>
            <a:ext cx="9144000" cy="277813"/>
          </a:xfrm>
          <a:prstGeom prst="rect">
            <a:avLst/>
          </a:prstGeom>
          <a:solidFill>
            <a:srgbClr val="FF0000"/>
          </a:solidFill>
          <a:ln w="9525">
            <a:solidFill>
              <a:schemeClr val="tx1"/>
            </a:solidFill>
            <a:miter lim="800000"/>
            <a:headEnd/>
            <a:tailEnd/>
          </a:ln>
        </p:spPr>
        <p:txBody>
          <a:bodyPr>
            <a:spAutoFit/>
          </a:bodyPr>
          <a:lstStyle/>
          <a:p>
            <a:r>
              <a:rPr lang="en-US" sz="1200" b="1">
                <a:solidFill>
                  <a:schemeClr val="bg1"/>
                </a:solidFill>
              </a:rPr>
              <a:t>REQUIRED: Complete and Submit Individual Research to Peer, Reviewed, Indexed Journal prior to graduation date!!</a:t>
            </a:r>
            <a:endParaRPr lang="en-US" sz="1200">
              <a:solidFill>
                <a:schemeClr val="bg1"/>
              </a:solidFill>
            </a:endParaRPr>
          </a:p>
        </p:txBody>
      </p:sp>
      <p:pic>
        <p:nvPicPr>
          <p:cNvPr id="11267" name="Picture 45" descr="gym entry"/>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1269" name="Rectangle 37"/>
          <p:cNvSpPr>
            <a:spLocks noChangeArrowheads="1"/>
          </p:cNvSpPr>
          <p:nvPr/>
        </p:nvSpPr>
        <p:spPr bwMode="auto">
          <a:xfrm>
            <a:off x="6400800" y="581025"/>
            <a:ext cx="1600200" cy="277813"/>
          </a:xfrm>
          <a:prstGeom prst="rect">
            <a:avLst/>
          </a:prstGeom>
          <a:solidFill>
            <a:srgbClr val="92D050"/>
          </a:solidFill>
          <a:ln w="9525">
            <a:noFill/>
            <a:miter lim="800000"/>
            <a:headEnd/>
            <a:tailEnd/>
          </a:ln>
        </p:spPr>
        <p:txBody>
          <a:bodyPr>
            <a:spAutoFit/>
          </a:bodyPr>
          <a:lstStyle/>
          <a:p>
            <a:r>
              <a:rPr lang="en-US" sz="1200"/>
              <a:t>CPT Scott Carow</a:t>
            </a:r>
          </a:p>
        </p:txBody>
      </p:sp>
      <p:sp>
        <p:nvSpPr>
          <p:cNvPr id="11270" name="Rectangle 38"/>
          <p:cNvSpPr>
            <a:spLocks noChangeArrowheads="1"/>
          </p:cNvSpPr>
          <p:nvPr/>
        </p:nvSpPr>
        <p:spPr bwMode="auto">
          <a:xfrm>
            <a:off x="6400800" y="809625"/>
            <a:ext cx="1600200" cy="277813"/>
          </a:xfrm>
          <a:prstGeom prst="rect">
            <a:avLst/>
          </a:prstGeom>
          <a:solidFill>
            <a:srgbClr val="92D050"/>
          </a:solidFill>
          <a:ln w="9525">
            <a:noFill/>
            <a:miter lim="800000"/>
            <a:headEnd/>
            <a:tailEnd/>
          </a:ln>
        </p:spPr>
        <p:txBody>
          <a:bodyPr wrap="none">
            <a:spAutoFit/>
          </a:bodyPr>
          <a:lstStyle/>
          <a:p>
            <a:r>
              <a:rPr lang="en-US" sz="1200"/>
              <a:t>CPT(P) Angie Diebal</a:t>
            </a:r>
          </a:p>
        </p:txBody>
      </p:sp>
      <p:sp>
        <p:nvSpPr>
          <p:cNvPr id="11271" name="Rectangle 18"/>
          <p:cNvSpPr>
            <a:spLocks noChangeArrowheads="1"/>
          </p:cNvSpPr>
          <p:nvPr/>
        </p:nvSpPr>
        <p:spPr bwMode="auto">
          <a:xfrm>
            <a:off x="2514600" y="6248400"/>
            <a:ext cx="1676400" cy="276225"/>
          </a:xfrm>
          <a:prstGeom prst="rect">
            <a:avLst/>
          </a:prstGeom>
          <a:solidFill>
            <a:srgbClr val="92D050"/>
          </a:solidFill>
          <a:ln w="9525">
            <a:noFill/>
            <a:miter lim="800000"/>
            <a:headEnd/>
            <a:tailEnd/>
          </a:ln>
        </p:spPr>
        <p:txBody>
          <a:bodyPr>
            <a:spAutoFit/>
          </a:bodyPr>
          <a:lstStyle/>
          <a:p>
            <a:r>
              <a:rPr lang="en-US" sz="1200"/>
              <a:t>LTC Richard Baxter  </a:t>
            </a:r>
          </a:p>
        </p:txBody>
      </p:sp>
      <p:sp>
        <p:nvSpPr>
          <p:cNvPr id="11272" name="Rectangle 19"/>
          <p:cNvSpPr>
            <a:spLocks noChangeArrowheads="1"/>
          </p:cNvSpPr>
          <p:nvPr/>
        </p:nvSpPr>
        <p:spPr bwMode="auto">
          <a:xfrm>
            <a:off x="2514600" y="6505575"/>
            <a:ext cx="1676400" cy="276225"/>
          </a:xfrm>
          <a:prstGeom prst="rect">
            <a:avLst/>
          </a:prstGeom>
          <a:solidFill>
            <a:schemeClr val="bg1"/>
          </a:solidFill>
          <a:ln w="9525">
            <a:noFill/>
            <a:miter lim="800000"/>
            <a:headEnd/>
            <a:tailEnd/>
          </a:ln>
        </p:spPr>
        <p:txBody>
          <a:bodyPr>
            <a:spAutoFit/>
          </a:bodyPr>
          <a:lstStyle/>
          <a:p>
            <a:r>
              <a:rPr lang="en-US" sz="1200"/>
              <a:t>LCDR Scott Jonson   </a:t>
            </a:r>
          </a:p>
        </p:txBody>
      </p:sp>
      <p:sp>
        <p:nvSpPr>
          <p:cNvPr id="11273" name="Rectangle 20"/>
          <p:cNvSpPr>
            <a:spLocks noChangeArrowheads="1"/>
          </p:cNvSpPr>
          <p:nvPr/>
        </p:nvSpPr>
        <p:spPr bwMode="auto">
          <a:xfrm>
            <a:off x="2517775" y="5972175"/>
            <a:ext cx="1670050" cy="276225"/>
          </a:xfrm>
          <a:prstGeom prst="rect">
            <a:avLst/>
          </a:prstGeom>
          <a:solidFill>
            <a:srgbClr val="00B0F0"/>
          </a:solidFill>
          <a:ln w="9525">
            <a:noFill/>
            <a:miter lim="800000"/>
            <a:headEnd/>
            <a:tailEnd/>
          </a:ln>
        </p:spPr>
        <p:txBody>
          <a:bodyPr wrap="none">
            <a:spAutoFit/>
          </a:bodyPr>
          <a:lstStyle/>
          <a:p>
            <a:r>
              <a:rPr lang="en-US" sz="1200"/>
              <a:t>Lt Col Randy Green   </a:t>
            </a:r>
          </a:p>
        </p:txBody>
      </p:sp>
      <p:sp>
        <p:nvSpPr>
          <p:cNvPr id="11274" name="Rectangle 25"/>
          <p:cNvSpPr>
            <a:spLocks noChangeArrowheads="1"/>
          </p:cNvSpPr>
          <p:nvPr/>
        </p:nvSpPr>
        <p:spPr bwMode="auto">
          <a:xfrm>
            <a:off x="3200400" y="5334000"/>
            <a:ext cx="1676400" cy="276225"/>
          </a:xfrm>
          <a:prstGeom prst="rect">
            <a:avLst/>
          </a:prstGeom>
          <a:solidFill>
            <a:srgbClr val="92D050"/>
          </a:solidFill>
          <a:ln w="9525">
            <a:noFill/>
            <a:miter lim="800000"/>
            <a:headEnd/>
            <a:tailEnd/>
          </a:ln>
        </p:spPr>
        <p:txBody>
          <a:bodyPr>
            <a:spAutoFit/>
          </a:bodyPr>
          <a:lstStyle/>
          <a:p>
            <a:r>
              <a:rPr lang="en-US" sz="1200"/>
              <a:t>LTC Danny McMillian  </a:t>
            </a:r>
          </a:p>
        </p:txBody>
      </p:sp>
      <p:sp>
        <p:nvSpPr>
          <p:cNvPr id="11275" name="Rectangle 27"/>
          <p:cNvSpPr>
            <a:spLocks noChangeArrowheads="1"/>
          </p:cNvSpPr>
          <p:nvPr/>
        </p:nvSpPr>
        <p:spPr bwMode="auto">
          <a:xfrm>
            <a:off x="3200400" y="5562600"/>
            <a:ext cx="1676400" cy="276225"/>
          </a:xfrm>
          <a:prstGeom prst="rect">
            <a:avLst/>
          </a:prstGeom>
          <a:solidFill>
            <a:schemeClr val="bg1"/>
          </a:solidFill>
          <a:ln w="9525">
            <a:noFill/>
            <a:miter lim="800000"/>
            <a:headEnd/>
            <a:tailEnd/>
          </a:ln>
        </p:spPr>
        <p:txBody>
          <a:bodyPr>
            <a:spAutoFit/>
          </a:bodyPr>
          <a:lstStyle/>
          <a:p>
            <a:r>
              <a:rPr lang="en-US" sz="1100"/>
              <a:t>LCDR</a:t>
            </a:r>
            <a:r>
              <a:rPr lang="en-US" sz="1200"/>
              <a:t> Mike Rosenthal</a:t>
            </a:r>
          </a:p>
        </p:txBody>
      </p:sp>
      <p:sp>
        <p:nvSpPr>
          <p:cNvPr id="11276" name="Rectangle 28"/>
          <p:cNvSpPr>
            <a:spLocks noChangeArrowheads="1"/>
          </p:cNvSpPr>
          <p:nvPr/>
        </p:nvSpPr>
        <p:spPr bwMode="auto">
          <a:xfrm>
            <a:off x="3810000" y="3865563"/>
            <a:ext cx="1600200" cy="277812"/>
          </a:xfrm>
          <a:prstGeom prst="rect">
            <a:avLst/>
          </a:prstGeom>
          <a:solidFill>
            <a:srgbClr val="00B0F0"/>
          </a:solidFill>
          <a:ln w="9525">
            <a:noFill/>
            <a:miter lim="800000"/>
            <a:headEnd/>
            <a:tailEnd/>
          </a:ln>
        </p:spPr>
        <p:txBody>
          <a:bodyPr>
            <a:spAutoFit/>
          </a:bodyPr>
          <a:lstStyle/>
          <a:p>
            <a:r>
              <a:rPr lang="en-US" sz="1200"/>
              <a:t>Capt Michael Fink      </a:t>
            </a:r>
          </a:p>
        </p:txBody>
      </p:sp>
      <p:sp>
        <p:nvSpPr>
          <p:cNvPr id="11277" name="Rectangle 29"/>
          <p:cNvSpPr>
            <a:spLocks noChangeArrowheads="1"/>
          </p:cNvSpPr>
          <p:nvPr/>
        </p:nvSpPr>
        <p:spPr bwMode="auto">
          <a:xfrm>
            <a:off x="3810000" y="4143375"/>
            <a:ext cx="1600200" cy="276225"/>
          </a:xfrm>
          <a:prstGeom prst="rect">
            <a:avLst/>
          </a:prstGeom>
          <a:solidFill>
            <a:srgbClr val="92D050"/>
          </a:solidFill>
          <a:ln w="9525">
            <a:noFill/>
            <a:miter lim="800000"/>
            <a:headEnd/>
            <a:tailEnd/>
          </a:ln>
        </p:spPr>
        <p:txBody>
          <a:bodyPr>
            <a:spAutoFit/>
          </a:bodyPr>
          <a:lstStyle/>
          <a:p>
            <a:r>
              <a:rPr lang="en-US" sz="1200"/>
              <a:t>MAJ Mike Johnson    </a:t>
            </a:r>
          </a:p>
        </p:txBody>
      </p:sp>
      <p:sp>
        <p:nvSpPr>
          <p:cNvPr id="11278" name="Rectangle 30"/>
          <p:cNvSpPr>
            <a:spLocks noChangeArrowheads="1"/>
          </p:cNvSpPr>
          <p:nvPr/>
        </p:nvSpPr>
        <p:spPr bwMode="auto">
          <a:xfrm>
            <a:off x="3810000" y="4675188"/>
            <a:ext cx="1600200" cy="277812"/>
          </a:xfrm>
          <a:prstGeom prst="rect">
            <a:avLst/>
          </a:prstGeom>
          <a:solidFill>
            <a:schemeClr val="bg1"/>
          </a:solidFill>
          <a:ln w="9525">
            <a:noFill/>
            <a:miter lim="800000"/>
            <a:headEnd/>
            <a:tailEnd/>
          </a:ln>
        </p:spPr>
        <p:txBody>
          <a:bodyPr>
            <a:spAutoFit/>
          </a:bodyPr>
          <a:lstStyle/>
          <a:p>
            <a:r>
              <a:rPr lang="en-US" sz="1200"/>
              <a:t>LCDR Shane Vath     </a:t>
            </a:r>
          </a:p>
        </p:txBody>
      </p:sp>
      <p:sp>
        <p:nvSpPr>
          <p:cNvPr id="11279" name="Rectangle 31"/>
          <p:cNvSpPr>
            <a:spLocks noChangeArrowheads="1"/>
          </p:cNvSpPr>
          <p:nvPr/>
        </p:nvSpPr>
        <p:spPr bwMode="auto">
          <a:xfrm>
            <a:off x="3810000" y="4419600"/>
            <a:ext cx="1600200" cy="276225"/>
          </a:xfrm>
          <a:prstGeom prst="rect">
            <a:avLst/>
          </a:prstGeom>
          <a:solidFill>
            <a:srgbClr val="92D050"/>
          </a:solidFill>
          <a:ln w="9525">
            <a:noFill/>
            <a:miter lim="800000"/>
            <a:headEnd/>
            <a:tailEnd/>
          </a:ln>
        </p:spPr>
        <p:txBody>
          <a:bodyPr>
            <a:spAutoFit/>
          </a:bodyPr>
          <a:lstStyle/>
          <a:p>
            <a:r>
              <a:rPr lang="en-US" sz="1200"/>
              <a:t>MAJ Page Karsteter          </a:t>
            </a:r>
          </a:p>
        </p:txBody>
      </p:sp>
      <p:sp>
        <p:nvSpPr>
          <p:cNvPr id="11280" name="Rectangle 5"/>
          <p:cNvSpPr>
            <a:spLocks noChangeArrowheads="1"/>
          </p:cNvSpPr>
          <p:nvPr/>
        </p:nvSpPr>
        <p:spPr bwMode="auto">
          <a:xfrm>
            <a:off x="5638800" y="2257425"/>
            <a:ext cx="1524000" cy="277813"/>
          </a:xfrm>
          <a:prstGeom prst="rect">
            <a:avLst/>
          </a:prstGeom>
          <a:solidFill>
            <a:srgbClr val="92D050"/>
          </a:solidFill>
          <a:ln w="9525">
            <a:noFill/>
            <a:miter lim="800000"/>
            <a:headEnd/>
            <a:tailEnd/>
          </a:ln>
        </p:spPr>
        <p:txBody>
          <a:bodyPr anchor="ctr">
            <a:spAutoFit/>
          </a:bodyPr>
          <a:lstStyle/>
          <a:p>
            <a:r>
              <a:rPr lang="en-US" sz="1200">
                <a:cs typeface="Arial" charset="0"/>
              </a:rPr>
              <a:t>MAJ Beth Mason</a:t>
            </a:r>
            <a:endParaRPr lang="en-US" sz="2400">
              <a:cs typeface="Arial" charset="0"/>
            </a:endParaRPr>
          </a:p>
        </p:txBody>
      </p:sp>
      <p:sp>
        <p:nvSpPr>
          <p:cNvPr id="11281" name="Rectangle 6"/>
          <p:cNvSpPr>
            <a:spLocks noChangeArrowheads="1"/>
          </p:cNvSpPr>
          <p:nvPr/>
        </p:nvSpPr>
        <p:spPr bwMode="auto">
          <a:xfrm>
            <a:off x="5638800" y="1981200"/>
            <a:ext cx="1524000" cy="276225"/>
          </a:xfrm>
          <a:prstGeom prst="rect">
            <a:avLst/>
          </a:prstGeom>
          <a:solidFill>
            <a:srgbClr val="92D050"/>
          </a:solidFill>
          <a:ln w="9525">
            <a:noFill/>
            <a:miter lim="800000"/>
            <a:headEnd/>
            <a:tailEnd/>
          </a:ln>
        </p:spPr>
        <p:txBody>
          <a:bodyPr anchor="ctr">
            <a:spAutoFit/>
          </a:bodyPr>
          <a:lstStyle/>
          <a:p>
            <a:r>
              <a:rPr lang="en-US" sz="1200">
                <a:cs typeface="Arial" charset="0"/>
              </a:rPr>
              <a:t>CPT Heath Todd</a:t>
            </a:r>
            <a:endParaRPr lang="en-US" sz="2400">
              <a:cs typeface="Arial" charset="0"/>
            </a:endParaRPr>
          </a:p>
        </p:txBody>
      </p:sp>
      <p:sp>
        <p:nvSpPr>
          <p:cNvPr id="11282" name="Rectangle 7"/>
          <p:cNvSpPr>
            <a:spLocks noChangeArrowheads="1"/>
          </p:cNvSpPr>
          <p:nvPr/>
        </p:nvSpPr>
        <p:spPr bwMode="auto">
          <a:xfrm>
            <a:off x="5638800" y="1725613"/>
            <a:ext cx="1524000" cy="276225"/>
          </a:xfrm>
          <a:prstGeom prst="rect">
            <a:avLst/>
          </a:prstGeom>
          <a:solidFill>
            <a:srgbClr val="00B0F0"/>
          </a:solidFill>
          <a:ln w="9525">
            <a:noFill/>
            <a:miter lim="800000"/>
            <a:headEnd/>
            <a:tailEnd/>
          </a:ln>
        </p:spPr>
        <p:txBody>
          <a:bodyPr anchor="ctr">
            <a:spAutoFit/>
          </a:bodyPr>
          <a:lstStyle/>
          <a:p>
            <a:r>
              <a:rPr lang="en-US" sz="1200">
                <a:cs typeface="Arial" charset="0"/>
              </a:rPr>
              <a:t>Capt Rick Clark</a:t>
            </a:r>
            <a:endParaRPr lang="en-US" sz="2400">
              <a:cs typeface="Arial" charset="0"/>
            </a:endParaRPr>
          </a:p>
        </p:txBody>
      </p:sp>
      <p:sp>
        <p:nvSpPr>
          <p:cNvPr id="11283" name="Rectangle 8"/>
          <p:cNvSpPr>
            <a:spLocks noChangeArrowheads="1"/>
          </p:cNvSpPr>
          <p:nvPr/>
        </p:nvSpPr>
        <p:spPr bwMode="auto">
          <a:xfrm>
            <a:off x="5638800" y="2535238"/>
            <a:ext cx="1524000" cy="276225"/>
          </a:xfrm>
          <a:prstGeom prst="rect">
            <a:avLst/>
          </a:prstGeom>
          <a:solidFill>
            <a:schemeClr val="bg1"/>
          </a:solidFill>
          <a:ln w="9525">
            <a:noFill/>
            <a:miter lim="800000"/>
            <a:headEnd/>
            <a:tailEnd/>
          </a:ln>
        </p:spPr>
        <p:txBody>
          <a:bodyPr anchor="ctr">
            <a:spAutoFit/>
          </a:bodyPr>
          <a:lstStyle/>
          <a:p>
            <a:r>
              <a:rPr lang="en-US" sz="1200">
                <a:cs typeface="Arial" charset="0"/>
              </a:rPr>
              <a:t>LCDR Brian Iveson</a:t>
            </a:r>
            <a:endParaRPr lang="en-US" sz="2400">
              <a:cs typeface="Arial" charset="0"/>
            </a:endParaRPr>
          </a:p>
        </p:txBody>
      </p:sp>
      <p:sp>
        <p:nvSpPr>
          <p:cNvPr id="11284" name="Rectangle 39"/>
          <p:cNvSpPr>
            <a:spLocks noChangeArrowheads="1"/>
          </p:cNvSpPr>
          <p:nvPr/>
        </p:nvSpPr>
        <p:spPr bwMode="auto">
          <a:xfrm>
            <a:off x="6400800" y="1066800"/>
            <a:ext cx="1600200" cy="276225"/>
          </a:xfrm>
          <a:prstGeom prst="rect">
            <a:avLst/>
          </a:prstGeom>
          <a:solidFill>
            <a:srgbClr val="92D050"/>
          </a:solidFill>
          <a:ln w="9525">
            <a:noFill/>
            <a:miter lim="800000"/>
            <a:headEnd/>
            <a:tailEnd/>
          </a:ln>
        </p:spPr>
        <p:txBody>
          <a:bodyPr>
            <a:spAutoFit/>
          </a:bodyPr>
          <a:lstStyle/>
          <a:p>
            <a:r>
              <a:rPr lang="en-US" sz="1200"/>
              <a:t>CPT Rich Westrick</a:t>
            </a:r>
          </a:p>
        </p:txBody>
      </p:sp>
      <p:sp>
        <p:nvSpPr>
          <p:cNvPr id="11285" name="Rectangle 40"/>
          <p:cNvSpPr>
            <a:spLocks noChangeArrowheads="1"/>
          </p:cNvSpPr>
          <p:nvPr/>
        </p:nvSpPr>
        <p:spPr bwMode="auto">
          <a:xfrm>
            <a:off x="6400800" y="1343025"/>
            <a:ext cx="1600200" cy="277813"/>
          </a:xfrm>
          <a:prstGeom prst="rect">
            <a:avLst/>
          </a:prstGeom>
          <a:solidFill>
            <a:srgbClr val="92D050"/>
          </a:solidFill>
          <a:ln w="9525">
            <a:noFill/>
            <a:miter lim="800000"/>
            <a:headEnd/>
            <a:tailEnd/>
          </a:ln>
        </p:spPr>
        <p:txBody>
          <a:bodyPr>
            <a:spAutoFit/>
          </a:bodyPr>
          <a:lstStyle/>
          <a:p>
            <a:r>
              <a:rPr lang="en-US" sz="1200"/>
              <a:t>CPT Joe Miller</a:t>
            </a:r>
          </a:p>
        </p:txBody>
      </p:sp>
      <p:sp>
        <p:nvSpPr>
          <p:cNvPr id="11286" name="Rectangle 25"/>
          <p:cNvSpPr>
            <a:spLocks noChangeArrowheads="1"/>
          </p:cNvSpPr>
          <p:nvPr/>
        </p:nvSpPr>
        <p:spPr bwMode="auto">
          <a:xfrm>
            <a:off x="3200400" y="5057775"/>
            <a:ext cx="1677988" cy="276225"/>
          </a:xfrm>
          <a:prstGeom prst="rect">
            <a:avLst/>
          </a:prstGeom>
          <a:solidFill>
            <a:srgbClr val="00B0F0"/>
          </a:solidFill>
          <a:ln w="9525">
            <a:noFill/>
            <a:miter lim="800000"/>
            <a:headEnd/>
            <a:tailEnd/>
          </a:ln>
        </p:spPr>
        <p:txBody>
          <a:bodyPr wrap="none">
            <a:spAutoFit/>
          </a:bodyPr>
          <a:lstStyle/>
          <a:p>
            <a:r>
              <a:rPr lang="en-US" sz="1200"/>
              <a:t>Maj Mark Weishaar    </a:t>
            </a:r>
          </a:p>
        </p:txBody>
      </p:sp>
      <p:sp>
        <p:nvSpPr>
          <p:cNvPr id="11287" name="Rectangle 36"/>
          <p:cNvSpPr>
            <a:spLocks noChangeArrowheads="1"/>
          </p:cNvSpPr>
          <p:nvPr/>
        </p:nvSpPr>
        <p:spPr bwMode="auto">
          <a:xfrm>
            <a:off x="4841875" y="2932113"/>
            <a:ext cx="1558925" cy="276225"/>
          </a:xfrm>
          <a:prstGeom prst="rect">
            <a:avLst/>
          </a:prstGeom>
          <a:solidFill>
            <a:srgbClr val="00B0F0"/>
          </a:solidFill>
          <a:ln w="9525">
            <a:noFill/>
            <a:miter lim="800000"/>
            <a:headEnd/>
            <a:tailEnd/>
          </a:ln>
        </p:spPr>
        <p:txBody>
          <a:bodyPr wrap="none">
            <a:spAutoFit/>
          </a:bodyPr>
          <a:lstStyle/>
          <a:p>
            <a:r>
              <a:rPr lang="en-US" sz="1200"/>
              <a:t>Maj James Dauber  </a:t>
            </a:r>
          </a:p>
        </p:txBody>
      </p:sp>
      <p:sp>
        <p:nvSpPr>
          <p:cNvPr id="11288" name="Rectangle 39"/>
          <p:cNvSpPr>
            <a:spLocks noChangeArrowheads="1"/>
          </p:cNvSpPr>
          <p:nvPr/>
        </p:nvSpPr>
        <p:spPr bwMode="auto">
          <a:xfrm>
            <a:off x="4841875" y="3181350"/>
            <a:ext cx="1558925" cy="276225"/>
          </a:xfrm>
          <a:prstGeom prst="rect">
            <a:avLst/>
          </a:prstGeom>
          <a:solidFill>
            <a:srgbClr val="92D050"/>
          </a:solidFill>
          <a:ln w="9525">
            <a:noFill/>
            <a:miter lim="800000"/>
            <a:headEnd/>
            <a:tailEnd/>
          </a:ln>
        </p:spPr>
        <p:txBody>
          <a:bodyPr wrap="none">
            <a:spAutoFit/>
          </a:bodyPr>
          <a:lstStyle/>
          <a:p>
            <a:r>
              <a:rPr lang="en-US" sz="1200"/>
              <a:t>MAJ Mark Thelen    </a:t>
            </a:r>
          </a:p>
        </p:txBody>
      </p:sp>
      <p:sp>
        <p:nvSpPr>
          <p:cNvPr id="11289" name="Rectangle 40"/>
          <p:cNvSpPr>
            <a:spLocks noChangeArrowheads="1"/>
          </p:cNvSpPr>
          <p:nvPr/>
        </p:nvSpPr>
        <p:spPr bwMode="auto">
          <a:xfrm>
            <a:off x="4841875" y="3457575"/>
            <a:ext cx="1549400" cy="276225"/>
          </a:xfrm>
          <a:prstGeom prst="rect">
            <a:avLst/>
          </a:prstGeom>
          <a:solidFill>
            <a:srgbClr val="92D050"/>
          </a:solidFill>
          <a:ln w="9525">
            <a:noFill/>
            <a:miter lim="800000"/>
            <a:headEnd/>
            <a:tailEnd/>
          </a:ln>
        </p:spPr>
        <p:txBody>
          <a:bodyPr wrap="none">
            <a:spAutoFit/>
          </a:bodyPr>
          <a:lstStyle/>
          <a:p>
            <a:r>
              <a:rPr lang="en-US" sz="1200"/>
              <a:t>CPT William Loro    </a:t>
            </a:r>
          </a:p>
        </p:txBody>
      </p:sp>
      <p:sp>
        <p:nvSpPr>
          <p:cNvPr id="11290" name="Rectangle 5"/>
          <p:cNvSpPr>
            <a:spLocks noChangeArrowheads="1"/>
          </p:cNvSpPr>
          <p:nvPr/>
        </p:nvSpPr>
        <p:spPr bwMode="auto">
          <a:xfrm>
            <a:off x="762000" y="1447800"/>
            <a:ext cx="1600200" cy="276225"/>
          </a:xfrm>
          <a:prstGeom prst="rect">
            <a:avLst/>
          </a:prstGeom>
          <a:solidFill>
            <a:srgbClr val="92D050"/>
          </a:solidFill>
          <a:ln w="57150">
            <a:solidFill>
              <a:schemeClr val="tx1"/>
            </a:solidFill>
            <a:miter lim="800000"/>
            <a:headEnd/>
            <a:tailEnd/>
          </a:ln>
        </p:spPr>
        <p:txBody>
          <a:bodyPr>
            <a:spAutoFit/>
          </a:bodyPr>
          <a:lstStyle/>
          <a:p>
            <a:r>
              <a:rPr lang="en-US" sz="1200"/>
              <a:t>LTC J. Parry Gerber</a:t>
            </a:r>
          </a:p>
        </p:txBody>
      </p:sp>
      <p:sp>
        <p:nvSpPr>
          <p:cNvPr id="11291" name="Rectangle 7"/>
          <p:cNvSpPr>
            <a:spLocks noChangeArrowheads="1"/>
          </p:cNvSpPr>
          <p:nvPr/>
        </p:nvSpPr>
        <p:spPr bwMode="auto">
          <a:xfrm>
            <a:off x="762000" y="5819775"/>
            <a:ext cx="1447800" cy="276225"/>
          </a:xfrm>
          <a:prstGeom prst="rect">
            <a:avLst/>
          </a:prstGeom>
          <a:solidFill>
            <a:srgbClr val="92D050"/>
          </a:solidFill>
          <a:ln w="57150">
            <a:solidFill>
              <a:schemeClr val="tx1"/>
            </a:solidFill>
            <a:miter lim="800000"/>
            <a:headEnd/>
            <a:tailEnd/>
          </a:ln>
        </p:spPr>
        <p:txBody>
          <a:bodyPr>
            <a:spAutoFit/>
          </a:bodyPr>
          <a:lstStyle/>
          <a:p>
            <a:r>
              <a:rPr lang="en-US" sz="1200"/>
              <a:t>COL Josef Moore</a:t>
            </a:r>
          </a:p>
        </p:txBody>
      </p:sp>
      <p:sp>
        <p:nvSpPr>
          <p:cNvPr id="11292" name="Rectangle 8"/>
          <p:cNvSpPr>
            <a:spLocks noChangeArrowheads="1"/>
          </p:cNvSpPr>
          <p:nvPr/>
        </p:nvSpPr>
        <p:spPr bwMode="auto">
          <a:xfrm>
            <a:off x="685800" y="3609975"/>
            <a:ext cx="1600200" cy="276225"/>
          </a:xfrm>
          <a:prstGeom prst="rect">
            <a:avLst/>
          </a:prstGeom>
          <a:solidFill>
            <a:srgbClr val="92D050"/>
          </a:solidFill>
          <a:ln w="57150">
            <a:solidFill>
              <a:schemeClr val="tx1"/>
            </a:solidFill>
            <a:miter lim="800000"/>
            <a:headEnd/>
            <a:tailEnd/>
          </a:ln>
        </p:spPr>
        <p:txBody>
          <a:bodyPr>
            <a:spAutoFit/>
          </a:bodyPr>
          <a:lstStyle/>
          <a:p>
            <a:r>
              <a:rPr lang="en-US" sz="1200"/>
              <a:t>LTC Paul Stoneman</a:t>
            </a:r>
          </a:p>
        </p:txBody>
      </p:sp>
      <p:sp>
        <p:nvSpPr>
          <p:cNvPr id="49" name="Left Brace 48"/>
          <p:cNvSpPr/>
          <p:nvPr/>
        </p:nvSpPr>
        <p:spPr>
          <a:xfrm>
            <a:off x="2286000" y="5181600"/>
            <a:ext cx="228600" cy="1676400"/>
          </a:xfrm>
          <a:prstGeom prst="leftBrace">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50" name="Left Brace 49"/>
          <p:cNvSpPr/>
          <p:nvPr/>
        </p:nvSpPr>
        <p:spPr>
          <a:xfrm>
            <a:off x="2514600" y="2971800"/>
            <a:ext cx="304800" cy="2895600"/>
          </a:xfrm>
          <a:prstGeom prst="leftBrace">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1296" name="TextBox 52"/>
          <p:cNvSpPr txBox="1">
            <a:spLocks noChangeArrowheads="1"/>
          </p:cNvSpPr>
          <p:nvPr/>
        </p:nvSpPr>
        <p:spPr bwMode="auto">
          <a:xfrm>
            <a:off x="4256088" y="6183313"/>
            <a:ext cx="696912" cy="369887"/>
          </a:xfrm>
          <a:prstGeom prst="rect">
            <a:avLst/>
          </a:prstGeom>
          <a:noFill/>
          <a:ln w="9525">
            <a:noFill/>
            <a:miter lim="800000"/>
            <a:headEnd/>
            <a:tailEnd/>
          </a:ln>
        </p:spPr>
        <p:txBody>
          <a:bodyPr wrap="none">
            <a:spAutoFit/>
          </a:bodyPr>
          <a:lstStyle/>
          <a:p>
            <a:r>
              <a:rPr lang="en-US">
                <a:solidFill>
                  <a:schemeClr val="bg1"/>
                </a:solidFill>
              </a:rPr>
              <a:t>2001</a:t>
            </a:r>
          </a:p>
        </p:txBody>
      </p:sp>
      <p:sp>
        <p:nvSpPr>
          <p:cNvPr id="11297" name="TextBox 53"/>
          <p:cNvSpPr txBox="1">
            <a:spLocks noChangeArrowheads="1"/>
          </p:cNvSpPr>
          <p:nvPr/>
        </p:nvSpPr>
        <p:spPr bwMode="auto">
          <a:xfrm>
            <a:off x="4865688" y="5257800"/>
            <a:ext cx="696912" cy="369888"/>
          </a:xfrm>
          <a:prstGeom prst="rect">
            <a:avLst/>
          </a:prstGeom>
          <a:noFill/>
          <a:ln w="9525">
            <a:noFill/>
            <a:miter lim="800000"/>
            <a:headEnd/>
            <a:tailEnd/>
          </a:ln>
        </p:spPr>
        <p:txBody>
          <a:bodyPr wrap="none">
            <a:spAutoFit/>
          </a:bodyPr>
          <a:lstStyle/>
          <a:p>
            <a:r>
              <a:rPr lang="en-US">
                <a:solidFill>
                  <a:schemeClr val="bg1"/>
                </a:solidFill>
              </a:rPr>
              <a:t>2003</a:t>
            </a:r>
          </a:p>
        </p:txBody>
      </p:sp>
      <p:sp>
        <p:nvSpPr>
          <p:cNvPr id="11298" name="TextBox 54"/>
          <p:cNvSpPr txBox="1">
            <a:spLocks noChangeArrowheads="1"/>
          </p:cNvSpPr>
          <p:nvPr/>
        </p:nvSpPr>
        <p:spPr bwMode="auto">
          <a:xfrm>
            <a:off x="5551488" y="4170363"/>
            <a:ext cx="696912" cy="369887"/>
          </a:xfrm>
          <a:prstGeom prst="rect">
            <a:avLst/>
          </a:prstGeom>
          <a:noFill/>
          <a:ln w="9525">
            <a:noFill/>
            <a:miter lim="800000"/>
            <a:headEnd/>
            <a:tailEnd/>
          </a:ln>
        </p:spPr>
        <p:txBody>
          <a:bodyPr wrap="none">
            <a:spAutoFit/>
          </a:bodyPr>
          <a:lstStyle/>
          <a:p>
            <a:r>
              <a:rPr lang="en-US">
                <a:solidFill>
                  <a:schemeClr val="bg1"/>
                </a:solidFill>
              </a:rPr>
              <a:t>2005</a:t>
            </a:r>
          </a:p>
        </p:txBody>
      </p:sp>
      <p:sp>
        <p:nvSpPr>
          <p:cNvPr id="11299" name="TextBox 55"/>
          <p:cNvSpPr txBox="1">
            <a:spLocks noChangeArrowheads="1"/>
          </p:cNvSpPr>
          <p:nvPr/>
        </p:nvSpPr>
        <p:spPr bwMode="auto">
          <a:xfrm>
            <a:off x="6400800" y="3211513"/>
            <a:ext cx="696913" cy="369887"/>
          </a:xfrm>
          <a:prstGeom prst="rect">
            <a:avLst/>
          </a:prstGeom>
          <a:noFill/>
          <a:ln w="9525">
            <a:noFill/>
            <a:miter lim="800000"/>
            <a:headEnd/>
            <a:tailEnd/>
          </a:ln>
        </p:spPr>
        <p:txBody>
          <a:bodyPr wrap="none">
            <a:spAutoFit/>
          </a:bodyPr>
          <a:lstStyle/>
          <a:p>
            <a:r>
              <a:rPr lang="en-US">
                <a:solidFill>
                  <a:schemeClr val="bg1"/>
                </a:solidFill>
              </a:rPr>
              <a:t>2007</a:t>
            </a:r>
          </a:p>
        </p:txBody>
      </p:sp>
      <p:sp>
        <p:nvSpPr>
          <p:cNvPr id="11300" name="TextBox 56"/>
          <p:cNvSpPr txBox="1">
            <a:spLocks noChangeArrowheads="1"/>
          </p:cNvSpPr>
          <p:nvPr/>
        </p:nvSpPr>
        <p:spPr bwMode="auto">
          <a:xfrm>
            <a:off x="7162800" y="2057400"/>
            <a:ext cx="696913" cy="369888"/>
          </a:xfrm>
          <a:prstGeom prst="rect">
            <a:avLst/>
          </a:prstGeom>
          <a:noFill/>
          <a:ln w="9525">
            <a:noFill/>
            <a:miter lim="800000"/>
            <a:headEnd/>
            <a:tailEnd/>
          </a:ln>
        </p:spPr>
        <p:txBody>
          <a:bodyPr wrap="none">
            <a:spAutoFit/>
          </a:bodyPr>
          <a:lstStyle/>
          <a:p>
            <a:r>
              <a:rPr lang="en-US">
                <a:solidFill>
                  <a:schemeClr val="bg1"/>
                </a:solidFill>
              </a:rPr>
              <a:t>2009</a:t>
            </a:r>
          </a:p>
        </p:txBody>
      </p:sp>
      <p:sp>
        <p:nvSpPr>
          <p:cNvPr id="11301" name="Rectangle 47"/>
          <p:cNvSpPr>
            <a:spLocks noChangeArrowheads="1"/>
          </p:cNvSpPr>
          <p:nvPr/>
        </p:nvSpPr>
        <p:spPr bwMode="auto">
          <a:xfrm>
            <a:off x="304800" y="-76200"/>
            <a:ext cx="8763000" cy="338138"/>
          </a:xfrm>
          <a:prstGeom prst="rect">
            <a:avLst/>
          </a:prstGeom>
          <a:noFill/>
          <a:ln w="9525">
            <a:noFill/>
            <a:miter lim="800000"/>
            <a:headEnd/>
            <a:tailEnd/>
          </a:ln>
        </p:spPr>
        <p:txBody>
          <a:bodyPr>
            <a:spAutoFit/>
          </a:bodyPr>
          <a:lstStyle/>
          <a:p>
            <a:r>
              <a:rPr lang="en-US" sz="1600" b="1" dirty="0">
                <a:solidFill>
                  <a:schemeClr val="bg1"/>
                </a:solidFill>
                <a:cs typeface="Arial" charset="0"/>
              </a:rPr>
              <a:t>West Point Post-Professional Sports Medicine-Physical Therapy </a:t>
            </a:r>
            <a:r>
              <a:rPr lang="en-US" sz="1600" b="1" u="sng" dirty="0">
                <a:solidFill>
                  <a:schemeClr val="bg1"/>
                </a:solidFill>
                <a:cs typeface="Arial" charset="0"/>
              </a:rPr>
              <a:t>Doctoral Residency</a:t>
            </a:r>
          </a:p>
        </p:txBody>
      </p:sp>
      <p:sp>
        <p:nvSpPr>
          <p:cNvPr id="43" name="Rectangle 1"/>
          <p:cNvSpPr>
            <a:spLocks noChangeArrowheads="1"/>
          </p:cNvSpPr>
          <p:nvPr/>
        </p:nvSpPr>
        <p:spPr bwMode="auto">
          <a:xfrm>
            <a:off x="0" y="5791200"/>
            <a:ext cx="9144000" cy="523875"/>
          </a:xfrm>
          <a:prstGeom prst="rect">
            <a:avLst/>
          </a:prstGeom>
          <a:solidFill>
            <a:srgbClr val="00B0F0"/>
          </a:solidFill>
          <a:ln w="9525">
            <a:solidFill>
              <a:schemeClr val="tx1"/>
            </a:solidFill>
            <a:miter lim="800000"/>
            <a:headEnd/>
            <a:tailEnd/>
          </a:ln>
        </p:spPr>
        <p:txBody>
          <a:bodyPr anchor="ctr">
            <a:spAutoFit/>
          </a:bodyPr>
          <a:lstStyle/>
          <a:p>
            <a:r>
              <a:rPr lang="en-US" sz="1400" b="1">
                <a:cs typeface="Arial" charset="0"/>
              </a:rPr>
              <a:t>Prospective double blinded comparison of supervised exercise with and without manual therapy for patients with acute lateral ankle sprains</a:t>
            </a:r>
            <a:r>
              <a:rPr lang="en-US" sz="1200" b="1">
                <a:cs typeface="Arial" charset="0"/>
              </a:rPr>
              <a:t>.</a:t>
            </a:r>
            <a:r>
              <a:rPr lang="en-US" sz="1200">
                <a:cs typeface="Arial" charset="0"/>
              </a:rPr>
              <a:t> </a:t>
            </a:r>
            <a:r>
              <a:rPr lang="en-US" sz="800" b="1">
                <a:latin typeface="Times New Roman" pitchFamily="18" charset="0"/>
                <a:cs typeface="Times New Roman" pitchFamily="18" charset="0"/>
              </a:rPr>
              <a:t>Green RA</a:t>
            </a:r>
            <a:r>
              <a:rPr lang="en-US" sz="800">
                <a:latin typeface="Times New Roman" pitchFamily="18" charset="0"/>
                <a:cs typeface="Times New Roman" pitchFamily="18" charset="0"/>
              </a:rPr>
              <a:t>, Moore JH, Pendergrass TL, Lynch SM, Vought RM</a:t>
            </a:r>
            <a:r>
              <a:rPr lang="en-US" sz="800"/>
              <a:t>.  </a:t>
            </a:r>
            <a:r>
              <a:rPr lang="en-US" sz="800" b="1"/>
              <a:t>Louise House Award for best poster at SOMOS. </a:t>
            </a:r>
            <a:endParaRPr lang="en-US" sz="600" b="1"/>
          </a:p>
        </p:txBody>
      </p:sp>
      <p:sp>
        <p:nvSpPr>
          <p:cNvPr id="44" name="Rectangle 10"/>
          <p:cNvSpPr>
            <a:spLocks noChangeArrowheads="1"/>
          </p:cNvSpPr>
          <p:nvPr/>
        </p:nvSpPr>
        <p:spPr bwMode="auto">
          <a:xfrm>
            <a:off x="0" y="4994275"/>
            <a:ext cx="9144000" cy="523875"/>
          </a:xfrm>
          <a:prstGeom prst="rect">
            <a:avLst/>
          </a:prstGeom>
          <a:solidFill>
            <a:srgbClr val="00B0F0"/>
          </a:solidFill>
          <a:ln w="9525">
            <a:solidFill>
              <a:schemeClr val="tx1"/>
            </a:solidFill>
            <a:miter lim="800000"/>
            <a:headEnd/>
            <a:tailEnd/>
          </a:ln>
        </p:spPr>
        <p:txBody>
          <a:bodyPr>
            <a:spAutoFit/>
          </a:bodyPr>
          <a:lstStyle/>
          <a:p>
            <a:r>
              <a:rPr lang="en-US" sz="1400" b="1">
                <a:cs typeface="Arial" charset="0"/>
              </a:rPr>
              <a:t>Supervised Clinic-based Physical Therapy versus Home Exercise in the Treatment of Acute Lateral Ankle Sprains. </a:t>
            </a:r>
            <a:r>
              <a:rPr lang="en-US" sz="800" b="1">
                <a:latin typeface="Times New Roman" pitchFamily="18" charset="0"/>
                <a:cs typeface="Times New Roman" pitchFamily="18" charset="0"/>
              </a:rPr>
              <a:t>Weishaar MD</a:t>
            </a:r>
            <a:r>
              <a:rPr lang="en-US" sz="1100" b="1">
                <a:latin typeface="Times New Roman" pitchFamily="18" charset="0"/>
                <a:cs typeface="Times New Roman" pitchFamily="18" charset="0"/>
              </a:rPr>
              <a:t>, </a:t>
            </a:r>
            <a:r>
              <a:rPr lang="en-US" sz="800">
                <a:latin typeface="Times New Roman" pitchFamily="18" charset="0"/>
                <a:cs typeface="Times New Roman" pitchFamily="18" charset="0"/>
              </a:rPr>
              <a:t>Green RA, Moore JH, Pendergrass TLSilvka E, Goss DL, Stoneman P  </a:t>
            </a:r>
            <a:r>
              <a:rPr lang="en-US" sz="800" b="1">
                <a:cs typeface="Arial" charset="0"/>
              </a:rPr>
              <a:t>2004 Sports Physical Therapy Section Excellence in Research Award</a:t>
            </a:r>
            <a:endParaRPr lang="en-US" sz="900">
              <a:cs typeface="Arial" charset="0"/>
            </a:endParaRPr>
          </a:p>
        </p:txBody>
      </p:sp>
      <p:sp>
        <p:nvSpPr>
          <p:cNvPr id="45" name="Rectangle 15"/>
          <p:cNvSpPr>
            <a:spLocks noChangeArrowheads="1"/>
          </p:cNvSpPr>
          <p:nvPr/>
        </p:nvSpPr>
        <p:spPr bwMode="auto">
          <a:xfrm>
            <a:off x="0" y="1924050"/>
            <a:ext cx="9144000" cy="522288"/>
          </a:xfrm>
          <a:prstGeom prst="rect">
            <a:avLst/>
          </a:prstGeom>
          <a:solidFill>
            <a:srgbClr val="92D050"/>
          </a:solidFill>
          <a:ln w="9525">
            <a:solidFill>
              <a:schemeClr val="tx1"/>
            </a:solidFill>
            <a:miter lim="800000"/>
            <a:headEnd/>
            <a:tailEnd/>
          </a:ln>
        </p:spPr>
        <p:txBody>
          <a:bodyPr>
            <a:spAutoFit/>
          </a:bodyPr>
          <a:lstStyle/>
          <a:p>
            <a:r>
              <a:rPr lang="en-US" sz="1400" b="1"/>
              <a:t>Foot Plantar Surface Pressure Patterns and Incidence of Lower Extremity Overuse Injuries in West Point New Cadets, </a:t>
            </a:r>
            <a:r>
              <a:rPr lang="en-US" sz="1000"/>
              <a:t>Heath Todd </a:t>
            </a:r>
          </a:p>
        </p:txBody>
      </p:sp>
      <p:sp>
        <p:nvSpPr>
          <p:cNvPr id="46" name="Rectangle 19"/>
          <p:cNvSpPr>
            <a:spLocks noChangeArrowheads="1"/>
          </p:cNvSpPr>
          <p:nvPr/>
        </p:nvSpPr>
        <p:spPr bwMode="auto">
          <a:xfrm>
            <a:off x="0" y="3152775"/>
            <a:ext cx="9144000" cy="460375"/>
          </a:xfrm>
          <a:prstGeom prst="rect">
            <a:avLst/>
          </a:prstGeom>
          <a:solidFill>
            <a:srgbClr val="92D050"/>
          </a:solidFill>
          <a:ln w="9525">
            <a:solidFill>
              <a:schemeClr val="tx1"/>
            </a:solidFill>
            <a:miter lim="800000"/>
            <a:headEnd/>
            <a:tailEnd/>
          </a:ln>
        </p:spPr>
        <p:txBody>
          <a:bodyPr>
            <a:spAutoFit/>
          </a:bodyPr>
          <a:lstStyle/>
          <a:p>
            <a:r>
              <a:rPr lang="en-US" sz="1400" b="1"/>
              <a:t>The Clinical Efficacy of Kinesio Tape for Shoulder Pain: A Randomized, Double-Blinded, Clinical Trial, </a:t>
            </a:r>
            <a:r>
              <a:rPr lang="en-US" sz="1000" b="1"/>
              <a:t>Thelen M</a:t>
            </a:r>
          </a:p>
        </p:txBody>
      </p:sp>
      <p:sp>
        <p:nvSpPr>
          <p:cNvPr id="47" name="Rectangle 23"/>
          <p:cNvSpPr>
            <a:spLocks noChangeArrowheads="1"/>
          </p:cNvSpPr>
          <p:nvPr/>
        </p:nvSpPr>
        <p:spPr bwMode="auto">
          <a:xfrm>
            <a:off x="0" y="4143375"/>
            <a:ext cx="9144000" cy="430213"/>
          </a:xfrm>
          <a:prstGeom prst="rect">
            <a:avLst/>
          </a:prstGeom>
          <a:solidFill>
            <a:srgbClr val="92D050"/>
          </a:solidFill>
          <a:ln w="9525">
            <a:solidFill>
              <a:schemeClr val="tx1"/>
            </a:solidFill>
            <a:miter lim="800000"/>
            <a:headEnd/>
            <a:tailEnd/>
          </a:ln>
        </p:spPr>
        <p:txBody>
          <a:bodyPr>
            <a:spAutoFit/>
          </a:bodyPr>
          <a:lstStyle/>
          <a:p>
            <a:r>
              <a:rPr lang="en-US" sz="1400" b="1"/>
              <a:t>Comparison of Lateral Hop Versus a Forward Hop for Functional Evaluation of Lateral Ankle Sprains. </a:t>
            </a:r>
            <a:r>
              <a:rPr lang="en-US" sz="800"/>
              <a:t>Johnson M, Stoneman PD. </a:t>
            </a:r>
            <a:endParaRPr lang="en-US" sz="800" b="1"/>
          </a:p>
        </p:txBody>
      </p:sp>
      <p:sp>
        <p:nvSpPr>
          <p:cNvPr id="11307" name="TextBox 57"/>
          <p:cNvSpPr txBox="1">
            <a:spLocks noChangeArrowheads="1"/>
          </p:cNvSpPr>
          <p:nvPr/>
        </p:nvSpPr>
        <p:spPr bwMode="auto">
          <a:xfrm>
            <a:off x="8001000" y="762000"/>
            <a:ext cx="681038" cy="369888"/>
          </a:xfrm>
          <a:prstGeom prst="rect">
            <a:avLst/>
          </a:prstGeom>
          <a:noFill/>
          <a:ln w="9525">
            <a:noFill/>
            <a:miter lim="800000"/>
            <a:headEnd/>
            <a:tailEnd/>
          </a:ln>
        </p:spPr>
        <p:txBody>
          <a:bodyPr wrap="none">
            <a:spAutoFit/>
          </a:bodyPr>
          <a:lstStyle/>
          <a:p>
            <a:r>
              <a:rPr lang="en-US">
                <a:solidFill>
                  <a:schemeClr val="bg1"/>
                </a:solidFill>
              </a:rPr>
              <a:t>2011</a:t>
            </a:r>
          </a:p>
        </p:txBody>
      </p:sp>
      <p:grpSp>
        <p:nvGrpSpPr>
          <p:cNvPr id="2" name="Group 47"/>
          <p:cNvGrpSpPr>
            <a:grpSpLocks/>
          </p:cNvGrpSpPr>
          <p:nvPr/>
        </p:nvGrpSpPr>
        <p:grpSpPr bwMode="auto">
          <a:xfrm>
            <a:off x="0" y="228601"/>
            <a:ext cx="9144000" cy="6481773"/>
            <a:chOff x="0" y="228601"/>
            <a:chExt cx="9144000" cy="6481686"/>
          </a:xfrm>
        </p:grpSpPr>
        <p:grpSp>
          <p:nvGrpSpPr>
            <p:cNvPr id="3" name="Group 64"/>
            <p:cNvGrpSpPr>
              <a:grpSpLocks/>
            </p:cNvGrpSpPr>
            <p:nvPr/>
          </p:nvGrpSpPr>
          <p:grpSpPr bwMode="auto">
            <a:xfrm>
              <a:off x="0" y="528848"/>
              <a:ext cx="9144000" cy="6181439"/>
              <a:chOff x="0" y="528848"/>
              <a:chExt cx="9144000" cy="6181439"/>
            </a:xfrm>
          </p:grpSpPr>
          <p:grpSp>
            <p:nvGrpSpPr>
              <p:cNvPr id="4" name="Group 53"/>
              <p:cNvGrpSpPr>
                <a:grpSpLocks/>
              </p:cNvGrpSpPr>
              <p:nvPr/>
            </p:nvGrpSpPr>
            <p:grpSpPr bwMode="auto">
              <a:xfrm>
                <a:off x="0" y="5452657"/>
                <a:ext cx="9144000" cy="1257630"/>
                <a:chOff x="0" y="5381517"/>
                <a:chExt cx="9144000" cy="1257054"/>
              </a:xfrm>
            </p:grpSpPr>
            <p:sp>
              <p:nvSpPr>
                <p:cNvPr id="11325" name="Rectangle 1"/>
                <p:cNvSpPr>
                  <a:spLocks noChangeArrowheads="1"/>
                </p:cNvSpPr>
                <p:nvPr/>
              </p:nvSpPr>
              <p:spPr bwMode="auto">
                <a:xfrm>
                  <a:off x="0" y="5381517"/>
                  <a:ext cx="9144000" cy="338400"/>
                </a:xfrm>
                <a:prstGeom prst="rect">
                  <a:avLst/>
                </a:prstGeom>
                <a:solidFill>
                  <a:srgbClr val="92D050"/>
                </a:solidFill>
                <a:ln w="9525">
                  <a:solidFill>
                    <a:schemeClr val="tx1"/>
                  </a:solidFill>
                  <a:miter lim="800000"/>
                  <a:headEnd/>
                  <a:tailEnd/>
                </a:ln>
              </p:spPr>
              <p:txBody>
                <a:bodyPr anchor="ctr">
                  <a:spAutoFit/>
                </a:bodyPr>
                <a:lstStyle/>
                <a:p>
                  <a:r>
                    <a:rPr lang="en-US" sz="1200" b="1">
                      <a:cs typeface="Arial" charset="0"/>
                    </a:rPr>
                    <a:t>Sit-up performance associated with two different training regimens</a:t>
                  </a:r>
                  <a:r>
                    <a:rPr lang="en-US" sz="1600" b="1">
                      <a:cs typeface="Arial" charset="0"/>
                    </a:rPr>
                    <a:t>.  </a:t>
                  </a:r>
                  <a:r>
                    <a:rPr lang="en-US" sz="1000" b="1">
                      <a:latin typeface="Times New Roman" pitchFamily="18" charset="0"/>
                      <a:cs typeface="Times New Roman" pitchFamily="18" charset="0"/>
                    </a:rPr>
                    <a:t>Baxter</a:t>
                  </a:r>
                  <a:r>
                    <a:rPr lang="en-US" sz="1000">
                      <a:latin typeface="Times New Roman" pitchFamily="18" charset="0"/>
                      <a:cs typeface="Times New Roman" pitchFamily="18" charset="0"/>
                    </a:rPr>
                    <a:t> </a:t>
                  </a:r>
                  <a:r>
                    <a:rPr lang="en-US" sz="1000" b="1">
                      <a:latin typeface="Times New Roman" pitchFamily="18" charset="0"/>
                      <a:cs typeface="Times New Roman" pitchFamily="18" charset="0"/>
                    </a:rPr>
                    <a:t>RE</a:t>
                  </a:r>
                  <a:r>
                    <a:rPr lang="en-US" sz="1000">
                      <a:latin typeface="Times New Roman" pitchFamily="18" charset="0"/>
                      <a:cs typeface="Times New Roman" pitchFamily="18" charset="0"/>
                    </a:rPr>
                    <a:t>, Moore JH, Pendergrass TL, Crowder TA, Lynch S. </a:t>
                  </a:r>
                  <a:endParaRPr lang="en-US" sz="1400">
                    <a:latin typeface="Times New Roman" pitchFamily="18" charset="0"/>
                  </a:endParaRPr>
                </a:p>
              </p:txBody>
            </p:sp>
            <p:sp>
              <p:nvSpPr>
                <p:cNvPr id="11326" name="Rectangle 1"/>
                <p:cNvSpPr>
                  <a:spLocks noChangeArrowheads="1"/>
                </p:cNvSpPr>
                <p:nvPr/>
              </p:nvSpPr>
              <p:spPr bwMode="auto">
                <a:xfrm>
                  <a:off x="0" y="6176906"/>
                  <a:ext cx="9144000" cy="461665"/>
                </a:xfrm>
                <a:prstGeom prst="rect">
                  <a:avLst/>
                </a:prstGeom>
                <a:solidFill>
                  <a:schemeClr val="bg1"/>
                </a:solidFill>
                <a:ln w="9525">
                  <a:solidFill>
                    <a:schemeClr val="tx1"/>
                  </a:solidFill>
                  <a:miter lim="800000"/>
                  <a:headEnd/>
                  <a:tailEnd/>
                </a:ln>
              </p:spPr>
              <p:txBody>
                <a:bodyPr anchor="ctr">
                  <a:spAutoFit/>
                </a:bodyPr>
                <a:lstStyle/>
                <a:p>
                  <a:r>
                    <a:rPr lang="en-US" sz="1200" b="1">
                      <a:cs typeface="Arial" charset="0"/>
                    </a:rPr>
                    <a:t>Training and lower extremity biomechanical risk factors associated with metatarsal stress fractures in army cadets at the united states military academy</a:t>
                  </a:r>
                  <a:r>
                    <a:rPr lang="en-US" sz="1200">
                      <a:cs typeface="Arial" charset="0"/>
                    </a:rPr>
                    <a:t>. </a:t>
                  </a:r>
                  <a:r>
                    <a:rPr lang="en-US" sz="1000" b="1">
                      <a:latin typeface="Times New Roman" pitchFamily="18" charset="0"/>
                      <a:cs typeface="Times New Roman" pitchFamily="18" charset="0"/>
                    </a:rPr>
                    <a:t>Jonson SR</a:t>
                  </a:r>
                  <a:r>
                    <a:rPr lang="en-US" sz="1000">
                      <a:latin typeface="Times New Roman" pitchFamily="18" charset="0"/>
                      <a:cs typeface="Times New Roman" pitchFamily="18" charset="0"/>
                    </a:rPr>
                    <a:t>, Moore JH, Pendergrass TL, Taylor DC, Cameron KL, Fellows DW. </a:t>
                  </a:r>
                </a:p>
              </p:txBody>
            </p:sp>
          </p:grpSp>
          <p:grpSp>
            <p:nvGrpSpPr>
              <p:cNvPr id="5" name="Group 8"/>
              <p:cNvGrpSpPr>
                <a:grpSpLocks/>
              </p:cNvGrpSpPr>
              <p:nvPr/>
            </p:nvGrpSpPr>
            <p:grpSpPr bwMode="auto">
              <a:xfrm>
                <a:off x="0" y="4419590"/>
                <a:ext cx="9144000" cy="581666"/>
                <a:chOff x="0" y="4447669"/>
                <a:chExt cx="9144000" cy="581954"/>
              </a:xfrm>
            </p:grpSpPr>
            <p:sp>
              <p:nvSpPr>
                <p:cNvPr id="67" name="Rectangle 9"/>
                <p:cNvSpPr>
                  <a:spLocks noChangeArrowheads="1"/>
                </p:cNvSpPr>
                <p:nvPr/>
              </p:nvSpPr>
              <p:spPr bwMode="auto">
                <a:xfrm>
                  <a:off x="0" y="4752570"/>
                  <a:ext cx="9144000" cy="276358"/>
                </a:xfrm>
                <a:prstGeom prst="rect">
                  <a:avLst/>
                </a:prstGeom>
                <a:solidFill>
                  <a:schemeClr val="bg1"/>
                </a:solidFill>
                <a:ln w="9525">
                  <a:solidFill>
                    <a:schemeClr val="tx1"/>
                  </a:solidFill>
                  <a:miter lim="800000"/>
                  <a:headEnd/>
                  <a:tailEnd/>
                </a:ln>
              </p:spPr>
              <p:txBody>
                <a:bodyPr>
                  <a:spAutoFit/>
                </a:bodyPr>
                <a:lstStyle/>
                <a:p>
                  <a:pPr>
                    <a:defRPr/>
                  </a:pPr>
                  <a:r>
                    <a:rPr lang="en-US" sz="1200" b="1" dirty="0">
                      <a:latin typeface="Arial" pitchFamily="34" charset="0"/>
                      <a:cs typeface="Arial" pitchFamily="34" charset="0"/>
                    </a:rPr>
                    <a:t>Effect of prophylactic knee bracing on functional test performance in NCAA Div I football interior linemen. </a:t>
                  </a:r>
                  <a:r>
                    <a:rPr lang="en-US" sz="800" b="1" dirty="0">
                      <a:latin typeface="Times New Roman" pitchFamily="18" charset="0"/>
                      <a:cs typeface="Times New Roman" pitchFamily="18" charset="0"/>
                    </a:rPr>
                    <a:t>Rosenthal MD, M</a:t>
                  </a:r>
                  <a:r>
                    <a:rPr lang="en-US" sz="800" dirty="0">
                      <a:latin typeface="Times New Roman" pitchFamily="18" charset="0"/>
                      <a:cs typeface="Times New Roman" pitchFamily="18" charset="0"/>
                    </a:rPr>
                    <a:t>oore JH,</a:t>
                  </a:r>
                  <a:endParaRPr lang="en-US" sz="1050" dirty="0">
                    <a:latin typeface="Arial" pitchFamily="34" charset="0"/>
                  </a:endParaRPr>
                </a:p>
              </p:txBody>
            </p:sp>
            <p:sp>
              <p:nvSpPr>
                <p:cNvPr id="11324" name="Rectangle 11"/>
                <p:cNvSpPr>
                  <a:spLocks noChangeArrowheads="1"/>
                </p:cNvSpPr>
                <p:nvPr/>
              </p:nvSpPr>
              <p:spPr bwMode="auto">
                <a:xfrm>
                  <a:off x="0" y="4447669"/>
                  <a:ext cx="9144000" cy="276999"/>
                </a:xfrm>
                <a:prstGeom prst="rect">
                  <a:avLst/>
                </a:prstGeom>
                <a:solidFill>
                  <a:srgbClr val="92D050"/>
                </a:solidFill>
                <a:ln w="9525">
                  <a:solidFill>
                    <a:schemeClr val="tx1"/>
                  </a:solidFill>
                  <a:miter lim="800000"/>
                  <a:headEnd/>
                  <a:tailEnd/>
                </a:ln>
              </p:spPr>
              <p:txBody>
                <a:bodyPr>
                  <a:spAutoFit/>
                </a:bodyPr>
                <a:lstStyle/>
                <a:p>
                  <a:r>
                    <a:rPr lang="en-US" sz="1200" b="1">
                      <a:cs typeface="Arial" charset="0"/>
                    </a:rPr>
                    <a:t>The effect of functional training on chronic ankle instability.  </a:t>
                  </a:r>
                  <a:r>
                    <a:rPr lang="en-US" sz="1000" b="1">
                      <a:latin typeface="Times New Roman" pitchFamily="18" charset="0"/>
                      <a:cs typeface="Times New Roman" pitchFamily="18" charset="0"/>
                    </a:rPr>
                    <a:t>McMillian D, Moore JH, Stoneman PA</a:t>
                  </a:r>
                </a:p>
              </p:txBody>
            </p:sp>
          </p:grpSp>
          <p:grpSp>
            <p:nvGrpSpPr>
              <p:cNvPr id="6" name="Group 21"/>
              <p:cNvGrpSpPr>
                <a:grpSpLocks/>
              </p:cNvGrpSpPr>
              <p:nvPr/>
            </p:nvGrpSpPr>
            <p:grpSpPr bwMode="auto">
              <a:xfrm>
                <a:off x="0" y="2847305"/>
                <a:ext cx="9144000" cy="1271605"/>
                <a:chOff x="0" y="2772027"/>
                <a:chExt cx="9144000" cy="1272082"/>
              </a:xfrm>
            </p:grpSpPr>
            <p:sp>
              <p:nvSpPr>
                <p:cNvPr id="11320" name="Rectangle 24"/>
                <p:cNvSpPr>
                  <a:spLocks noChangeArrowheads="1"/>
                </p:cNvSpPr>
                <p:nvPr/>
              </p:nvSpPr>
              <p:spPr bwMode="auto">
                <a:xfrm>
                  <a:off x="0" y="2772027"/>
                  <a:ext cx="9144000" cy="276998"/>
                </a:xfrm>
                <a:prstGeom prst="rect">
                  <a:avLst/>
                </a:prstGeom>
                <a:solidFill>
                  <a:srgbClr val="92D050"/>
                </a:solidFill>
                <a:ln w="9525">
                  <a:solidFill>
                    <a:schemeClr val="tx1"/>
                  </a:solidFill>
                  <a:miter lim="800000"/>
                  <a:headEnd/>
                  <a:tailEnd/>
                </a:ln>
              </p:spPr>
              <p:txBody>
                <a:bodyPr>
                  <a:spAutoFit/>
                </a:bodyPr>
                <a:lstStyle/>
                <a:p>
                  <a:r>
                    <a:rPr lang="en-US" sz="1200" b="1"/>
                    <a:t>The Swain Test for Medial Collateral Ligament Injuries of the Knee</a:t>
                  </a:r>
                  <a:r>
                    <a:rPr lang="en-US" sz="1200"/>
                    <a:t> </a:t>
                  </a:r>
                  <a:r>
                    <a:rPr lang="en-US" sz="1000"/>
                    <a:t>Karsteter PA, Stoneman PD, McCulloh I. </a:t>
                  </a:r>
                  <a:endParaRPr lang="en-US" sz="1400" b="1"/>
                </a:p>
              </p:txBody>
            </p:sp>
            <p:sp>
              <p:nvSpPr>
                <p:cNvPr id="11321" name="Rectangle 25"/>
                <p:cNvSpPr>
                  <a:spLocks noChangeArrowheads="1"/>
                </p:cNvSpPr>
                <p:nvPr/>
              </p:nvSpPr>
              <p:spPr bwMode="auto">
                <a:xfrm>
                  <a:off x="0" y="3305642"/>
                  <a:ext cx="9144000" cy="276999"/>
                </a:xfrm>
                <a:prstGeom prst="rect">
                  <a:avLst/>
                </a:prstGeom>
                <a:solidFill>
                  <a:schemeClr val="bg1"/>
                </a:solidFill>
                <a:ln w="9525">
                  <a:solidFill>
                    <a:schemeClr val="tx1"/>
                  </a:solidFill>
                  <a:miter lim="800000"/>
                  <a:headEnd/>
                  <a:tailEnd/>
                </a:ln>
              </p:spPr>
              <p:txBody>
                <a:bodyPr>
                  <a:spAutoFit/>
                </a:bodyPr>
                <a:lstStyle/>
                <a:p>
                  <a:r>
                    <a:rPr lang="en-US" sz="1200" b="1"/>
                    <a:t>Clinical Prediction Rules for Chronic Exertional Compartment Syndrome. </a:t>
                  </a:r>
                  <a:r>
                    <a:rPr lang="en-US" sz="1000">
                      <a:latin typeface="Times New Roman" pitchFamily="18" charset="0"/>
                      <a:cs typeface="Times New Roman" pitchFamily="18" charset="0"/>
                    </a:rPr>
                    <a:t>Vath SA. </a:t>
                  </a:r>
                  <a:endParaRPr lang="en-US" sz="1400" b="1">
                    <a:latin typeface="Times New Roman" pitchFamily="18" charset="0"/>
                    <a:cs typeface="Times New Roman" pitchFamily="18" charset="0"/>
                  </a:endParaRPr>
                </a:p>
              </p:txBody>
            </p:sp>
            <p:sp>
              <p:nvSpPr>
                <p:cNvPr id="11322" name="Rectangle 26"/>
                <p:cNvSpPr>
                  <a:spLocks noChangeArrowheads="1"/>
                </p:cNvSpPr>
                <p:nvPr/>
              </p:nvSpPr>
              <p:spPr bwMode="auto">
                <a:xfrm>
                  <a:off x="0" y="3582442"/>
                  <a:ext cx="9144000" cy="461667"/>
                </a:xfrm>
                <a:prstGeom prst="rect">
                  <a:avLst/>
                </a:prstGeom>
                <a:solidFill>
                  <a:srgbClr val="00B0F0"/>
                </a:solidFill>
                <a:ln w="9525">
                  <a:solidFill>
                    <a:schemeClr val="tx1"/>
                  </a:solidFill>
                  <a:miter lim="800000"/>
                  <a:headEnd/>
                  <a:tailEnd/>
                </a:ln>
              </p:spPr>
              <p:txBody>
                <a:bodyPr>
                  <a:spAutoFit/>
                </a:bodyPr>
                <a:lstStyle/>
                <a:p>
                  <a:r>
                    <a:rPr lang="en-US" sz="1200" b="1"/>
                    <a:t>The Effects of an Acute Bout of Pre-Activity Static Stretching versus Ballistic Stretching on Hamstring Muscle Length and Horizontal Hopping Performance in Athletic Male Cadets with Hamstring Tightness</a:t>
                  </a:r>
                  <a:r>
                    <a:rPr lang="en-US" sz="1200"/>
                    <a:t> </a:t>
                  </a:r>
                  <a:r>
                    <a:rPr lang="en-US" sz="1000">
                      <a:latin typeface="Times New Roman" pitchFamily="18" charset="0"/>
                      <a:cs typeface="Times New Roman" pitchFamily="18" charset="0"/>
                    </a:rPr>
                    <a:t>Fink ML, Stoneman PD. </a:t>
                  </a:r>
                  <a:endParaRPr lang="en-US" sz="1200" b="1">
                    <a:latin typeface="Times New Roman" pitchFamily="18" charset="0"/>
                    <a:cs typeface="Times New Roman" pitchFamily="18" charset="0"/>
                  </a:endParaRPr>
                </a:p>
              </p:txBody>
            </p:sp>
          </p:grpSp>
          <p:grpSp>
            <p:nvGrpSpPr>
              <p:cNvPr id="7" name="Group 17"/>
              <p:cNvGrpSpPr>
                <a:grpSpLocks/>
              </p:cNvGrpSpPr>
              <p:nvPr/>
            </p:nvGrpSpPr>
            <p:grpSpPr bwMode="auto">
              <a:xfrm>
                <a:off x="0" y="1524001"/>
                <a:ext cx="9144000" cy="1295407"/>
                <a:chOff x="0" y="3182485"/>
                <a:chExt cx="9144000" cy="1296252"/>
              </a:xfrm>
              <a:solidFill>
                <a:srgbClr val="FFFF00"/>
              </a:solidFill>
            </p:grpSpPr>
            <p:sp>
              <p:nvSpPr>
                <p:cNvPr id="62" name="Rectangle 18"/>
                <p:cNvSpPr>
                  <a:spLocks noChangeArrowheads="1"/>
                </p:cNvSpPr>
                <p:nvPr/>
              </p:nvSpPr>
              <p:spPr bwMode="auto">
                <a:xfrm>
                  <a:off x="0" y="3182485"/>
                  <a:ext cx="9144000" cy="438583"/>
                </a:xfrm>
                <a:prstGeom prst="rect">
                  <a:avLst/>
                </a:prstGeom>
                <a:solidFill>
                  <a:srgbClr val="92D050"/>
                </a:solidFill>
                <a:ln w="9525">
                  <a:solidFill>
                    <a:schemeClr val="tx1"/>
                  </a:solidFill>
                  <a:miter lim="800000"/>
                  <a:headEnd/>
                  <a:tailEnd/>
                </a:ln>
              </p:spPr>
              <p:txBody>
                <a:bodyPr>
                  <a:spAutoFit/>
                </a:bodyPr>
                <a:lstStyle/>
                <a:p>
                  <a:pPr>
                    <a:defRPr/>
                  </a:pPr>
                  <a:r>
                    <a:rPr lang="en-US" sz="1200" b="1" dirty="0">
                      <a:latin typeface="Arial" pitchFamily="34" charset="0"/>
                    </a:rPr>
                    <a:t>The Effects of </a:t>
                  </a:r>
                  <a:r>
                    <a:rPr lang="en-US" sz="1200" b="1" dirty="0" err="1">
                      <a:latin typeface="Arial" pitchFamily="34" charset="0"/>
                    </a:rPr>
                    <a:t>Cryotherapy</a:t>
                  </a:r>
                  <a:r>
                    <a:rPr lang="en-US" sz="1200" b="1" dirty="0">
                      <a:latin typeface="Arial" pitchFamily="34" charset="0"/>
                    </a:rPr>
                    <a:t> on Quadriceps Activity and Isometric Strength in Early Post-Operative Knee Surgery Patients, </a:t>
                  </a:r>
                  <a:r>
                    <a:rPr lang="en-US" sz="1000" b="1" dirty="0" err="1">
                      <a:latin typeface="Arial" pitchFamily="34" charset="0"/>
                    </a:rPr>
                    <a:t>Loro</a:t>
                  </a:r>
                  <a:r>
                    <a:rPr lang="en-US" sz="1000" b="1" dirty="0">
                      <a:latin typeface="Arial" pitchFamily="34" charset="0"/>
                    </a:rPr>
                    <a:t> W.</a:t>
                  </a:r>
                  <a:endParaRPr lang="en-US" sz="1200" b="1" dirty="0">
                    <a:latin typeface="Arial" pitchFamily="34" charset="0"/>
                  </a:endParaRPr>
                </a:p>
              </p:txBody>
            </p:sp>
            <p:sp>
              <p:nvSpPr>
                <p:cNvPr id="63" name="Rectangle 20"/>
                <p:cNvSpPr>
                  <a:spLocks noChangeArrowheads="1"/>
                </p:cNvSpPr>
                <p:nvPr/>
              </p:nvSpPr>
              <p:spPr bwMode="auto">
                <a:xfrm>
                  <a:off x="0" y="4040153"/>
                  <a:ext cx="9144000" cy="438584"/>
                </a:xfrm>
                <a:prstGeom prst="rect">
                  <a:avLst/>
                </a:prstGeom>
                <a:solidFill>
                  <a:srgbClr val="00B0F0"/>
                </a:solidFill>
                <a:ln w="9525">
                  <a:solidFill>
                    <a:schemeClr val="tx1"/>
                  </a:solidFill>
                  <a:miter lim="800000"/>
                  <a:headEnd/>
                  <a:tailEnd/>
                </a:ln>
              </p:spPr>
              <p:txBody>
                <a:bodyPr>
                  <a:spAutoFit/>
                </a:bodyPr>
                <a:lstStyle/>
                <a:p>
                  <a:pPr>
                    <a:defRPr/>
                  </a:pPr>
                  <a:r>
                    <a:rPr lang="en-US" sz="1200" b="1" dirty="0">
                      <a:latin typeface="Arial" pitchFamily="34" charset="0"/>
                    </a:rPr>
                    <a:t>Use of a Modified Version of the Balance Error Scoring System (BESS) to Predict Ankle Sprains in a Military Population, </a:t>
                  </a:r>
                  <a:r>
                    <a:rPr lang="en-US" sz="1000" b="1" dirty="0">
                      <a:latin typeface="Arial" pitchFamily="34" charset="0"/>
                    </a:rPr>
                    <a:t>Dauber J</a:t>
                  </a:r>
                  <a:endParaRPr lang="en-US" sz="1200" b="1" dirty="0">
                    <a:latin typeface="Arial" pitchFamily="34" charset="0"/>
                  </a:endParaRPr>
                </a:p>
              </p:txBody>
            </p:sp>
          </p:grpSp>
          <p:grpSp>
            <p:nvGrpSpPr>
              <p:cNvPr id="8" name="Group 12"/>
              <p:cNvGrpSpPr>
                <a:grpSpLocks/>
              </p:cNvGrpSpPr>
              <p:nvPr/>
            </p:nvGrpSpPr>
            <p:grpSpPr bwMode="auto">
              <a:xfrm>
                <a:off x="0" y="528848"/>
                <a:ext cx="9144000" cy="995151"/>
                <a:chOff x="0" y="3652856"/>
                <a:chExt cx="9144000" cy="994957"/>
              </a:xfrm>
            </p:grpSpPr>
            <p:sp>
              <p:nvSpPr>
                <p:cNvPr id="11317" name="Rectangle 13"/>
                <p:cNvSpPr>
                  <a:spLocks noChangeArrowheads="1"/>
                </p:cNvSpPr>
                <p:nvPr/>
              </p:nvSpPr>
              <p:spPr bwMode="auto">
                <a:xfrm>
                  <a:off x="0" y="3652856"/>
                  <a:ext cx="9144000" cy="461665"/>
                </a:xfrm>
                <a:prstGeom prst="rect">
                  <a:avLst/>
                </a:prstGeom>
                <a:solidFill>
                  <a:srgbClr val="92D050"/>
                </a:solidFill>
                <a:ln w="9525">
                  <a:solidFill>
                    <a:schemeClr val="tx1"/>
                  </a:solidFill>
                  <a:miter lim="800000"/>
                  <a:headEnd/>
                  <a:tailEnd/>
                </a:ln>
              </p:spPr>
              <p:txBody>
                <a:bodyPr>
                  <a:spAutoFit/>
                </a:bodyPr>
                <a:lstStyle/>
                <a:p>
                  <a:r>
                    <a:rPr lang="en-US" sz="1200" b="1"/>
                    <a:t>Side to Side Anthropometric Ultrasound Measurements of Lateral Abdominal Musculature; a Study of Competitive Collegiate Single Sided Rowers, </a:t>
                  </a:r>
                  <a:r>
                    <a:rPr lang="en-US" sz="1000"/>
                    <a:t>Beth Mason </a:t>
                  </a:r>
                  <a:endParaRPr lang="en-US" sz="1200"/>
                </a:p>
              </p:txBody>
            </p:sp>
            <p:sp>
              <p:nvSpPr>
                <p:cNvPr id="11318" name="Rectangle 14"/>
                <p:cNvSpPr>
                  <a:spLocks noChangeArrowheads="1"/>
                </p:cNvSpPr>
                <p:nvPr/>
              </p:nvSpPr>
              <p:spPr bwMode="auto">
                <a:xfrm>
                  <a:off x="0" y="4114517"/>
                  <a:ext cx="9144000" cy="276999"/>
                </a:xfrm>
                <a:prstGeom prst="rect">
                  <a:avLst/>
                </a:prstGeom>
                <a:solidFill>
                  <a:srgbClr val="00B0F0"/>
                </a:solidFill>
                <a:ln w="9525">
                  <a:solidFill>
                    <a:schemeClr val="tx1"/>
                  </a:solidFill>
                  <a:miter lim="800000"/>
                  <a:headEnd/>
                  <a:tailEnd/>
                </a:ln>
              </p:spPr>
              <p:txBody>
                <a:bodyPr>
                  <a:spAutoFit/>
                </a:bodyPr>
                <a:lstStyle/>
                <a:p>
                  <a:r>
                    <a:rPr lang="en-US" sz="1200" b="1"/>
                    <a:t>Associations between three clinical assessment tools for postural stability,  </a:t>
                  </a:r>
                  <a:r>
                    <a:rPr lang="en-US" sz="1000"/>
                    <a:t>Rick Clark    </a:t>
                  </a:r>
                  <a:endParaRPr lang="en-US" sz="1200"/>
                </a:p>
              </p:txBody>
            </p:sp>
            <p:sp>
              <p:nvSpPr>
                <p:cNvPr id="11319" name="Rectangle 16"/>
                <p:cNvSpPr>
                  <a:spLocks noChangeArrowheads="1"/>
                </p:cNvSpPr>
                <p:nvPr/>
              </p:nvSpPr>
              <p:spPr bwMode="auto">
                <a:xfrm>
                  <a:off x="0" y="4370814"/>
                  <a:ext cx="9144000" cy="276999"/>
                </a:xfrm>
                <a:prstGeom prst="rect">
                  <a:avLst/>
                </a:prstGeom>
                <a:solidFill>
                  <a:schemeClr val="bg1"/>
                </a:solidFill>
                <a:ln w="9525">
                  <a:solidFill>
                    <a:schemeClr val="tx1"/>
                  </a:solidFill>
                  <a:miter lim="800000"/>
                  <a:headEnd/>
                  <a:tailEnd/>
                </a:ln>
              </p:spPr>
              <p:txBody>
                <a:bodyPr>
                  <a:spAutoFit/>
                </a:bodyPr>
                <a:lstStyle/>
                <a:p>
                  <a:r>
                    <a:rPr lang="en-US" sz="1200" b="1"/>
                    <a:t>Interrater reliability of the Side-lying Thoraco-lumbar Rotation Measurement (STRM), </a:t>
                  </a:r>
                  <a:r>
                    <a:rPr lang="en-US" sz="1000"/>
                    <a:t>Brian Iveson</a:t>
                  </a:r>
                </a:p>
              </p:txBody>
            </p:sp>
          </p:grpSp>
        </p:grpSp>
        <p:sp>
          <p:nvSpPr>
            <p:cNvPr id="11311" name="Rectangle 14"/>
            <p:cNvSpPr>
              <a:spLocks noChangeArrowheads="1"/>
            </p:cNvSpPr>
            <p:nvPr/>
          </p:nvSpPr>
          <p:spPr bwMode="auto">
            <a:xfrm>
              <a:off x="0" y="228601"/>
              <a:ext cx="5105400" cy="276995"/>
            </a:xfrm>
            <a:prstGeom prst="rect">
              <a:avLst/>
            </a:prstGeom>
            <a:solidFill>
              <a:srgbClr val="FF0000"/>
            </a:solidFill>
            <a:ln w="9525">
              <a:solidFill>
                <a:schemeClr val="tx1"/>
              </a:solidFill>
              <a:miter lim="800000"/>
              <a:headEnd/>
              <a:tailEnd/>
            </a:ln>
          </p:spPr>
          <p:txBody>
            <a:bodyPr wrap="square">
              <a:spAutoFit/>
            </a:bodyPr>
            <a:lstStyle/>
            <a:p>
              <a:pPr algn="ctr"/>
              <a:r>
                <a:rPr lang="en-US" sz="1200" b="1" dirty="0" smtClean="0">
                  <a:solidFill>
                    <a:schemeClr val="bg1"/>
                  </a:solidFill>
                </a:rPr>
                <a:t>Example of research projects/publications from former graduates: </a:t>
              </a:r>
              <a:endParaRPr lang="en-US" sz="1200" dirty="0">
                <a:solidFill>
                  <a:schemeClr val="bg1"/>
                </a:solidFill>
              </a:endParaRPr>
            </a:p>
          </p:txBody>
        </p:sp>
      </p:gr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ChangeArrowheads="1"/>
          </p:cNvSpPr>
          <p:nvPr/>
        </p:nvSpPr>
        <p:spPr bwMode="auto">
          <a:xfrm>
            <a:off x="0" y="0"/>
            <a:ext cx="9144000" cy="862013"/>
          </a:xfrm>
          <a:prstGeom prst="rect">
            <a:avLst/>
          </a:prstGeom>
          <a:solidFill>
            <a:srgbClr val="FFFF00"/>
          </a:solidFill>
          <a:ln w="76200">
            <a:solidFill>
              <a:schemeClr val="tx1"/>
            </a:solidFill>
            <a:miter lim="800000"/>
            <a:headEnd/>
            <a:tailEnd/>
          </a:ln>
        </p:spPr>
        <p:txBody>
          <a:bodyPr>
            <a:spAutoFit/>
          </a:bodyPr>
          <a:lstStyle/>
          <a:p>
            <a:r>
              <a:rPr lang="en-US" sz="1400" b="1" i="1"/>
              <a:t>Recipient of the 2003 Sports Physical Therapy Section Excellence in Research Award: </a:t>
            </a:r>
            <a:r>
              <a:rPr lang="en-US" sz="1400" b="1"/>
              <a:t>Clinical Diagnostic Accuracy and Magnetic Resonance Imaging of Patients Referred by Physical Therapists, Orthopaedic Surgeons, and Nonorthopaedic Providers </a:t>
            </a:r>
            <a:r>
              <a:rPr lang="en-US" sz="800"/>
              <a:t>Josef H. Moore, Donald Lee Goss, Richard E. Baxter, Thomas M. DeBerardino, Liem T. FEBRUARY 2005 Volume 35, No. 2</a:t>
            </a:r>
            <a:endParaRPr lang="en-US"/>
          </a:p>
        </p:txBody>
      </p:sp>
      <p:sp>
        <p:nvSpPr>
          <p:cNvPr id="6" name="Rectangle 5"/>
          <p:cNvSpPr>
            <a:spLocks noChangeArrowheads="1"/>
          </p:cNvSpPr>
          <p:nvPr/>
        </p:nvSpPr>
        <p:spPr bwMode="auto">
          <a:xfrm>
            <a:off x="0" y="838200"/>
            <a:ext cx="9144000" cy="430213"/>
          </a:xfrm>
          <a:prstGeom prst="rect">
            <a:avLst/>
          </a:prstGeom>
          <a:solidFill>
            <a:srgbClr val="FFFF00"/>
          </a:solidFill>
          <a:ln w="76200">
            <a:solidFill>
              <a:schemeClr val="tx1"/>
            </a:solidFill>
            <a:miter lim="800000"/>
            <a:headEnd/>
            <a:tailEnd/>
          </a:ln>
        </p:spPr>
        <p:txBody>
          <a:bodyPr>
            <a:spAutoFit/>
          </a:bodyPr>
          <a:lstStyle/>
          <a:p>
            <a:r>
              <a:rPr lang="en-US" sz="1400" b="1"/>
              <a:t>Risk Determination for Patients With Direct Access to Physical Therapy in Military Health Care Facilities </a:t>
            </a:r>
          </a:p>
          <a:p>
            <a:r>
              <a:rPr lang="en-US" sz="800"/>
              <a:t>Josef H. Moore, Danny J. McMillian, Marc D. Weishaar, Michael D. Rosenthal</a:t>
            </a:r>
            <a:r>
              <a:rPr lang="en-US" sz="800" b="1"/>
              <a:t> </a:t>
            </a:r>
            <a:r>
              <a:rPr lang="en-US" sz="800"/>
              <a:t>OCTOBER 2005 Volume 35, No. 10</a:t>
            </a:r>
          </a:p>
        </p:txBody>
      </p:sp>
      <p:grpSp>
        <p:nvGrpSpPr>
          <p:cNvPr id="2" name="Group 30"/>
          <p:cNvGrpSpPr>
            <a:grpSpLocks/>
          </p:cNvGrpSpPr>
          <p:nvPr/>
        </p:nvGrpSpPr>
        <p:grpSpPr bwMode="auto">
          <a:xfrm>
            <a:off x="0" y="1295400"/>
            <a:ext cx="9144000" cy="5562600"/>
            <a:chOff x="0" y="1295400"/>
            <a:chExt cx="9144000" cy="5562600"/>
          </a:xfrm>
        </p:grpSpPr>
        <p:grpSp>
          <p:nvGrpSpPr>
            <p:cNvPr id="3" name="Group 28"/>
            <p:cNvGrpSpPr>
              <a:grpSpLocks/>
            </p:cNvGrpSpPr>
            <p:nvPr/>
          </p:nvGrpSpPr>
          <p:grpSpPr bwMode="auto">
            <a:xfrm>
              <a:off x="0" y="1295400"/>
              <a:ext cx="9144000" cy="5562600"/>
              <a:chOff x="0" y="1295400"/>
              <a:chExt cx="9144000" cy="5562600"/>
            </a:xfrm>
          </p:grpSpPr>
          <p:sp>
            <p:nvSpPr>
              <p:cNvPr id="12295" name="Rectangle 6"/>
              <p:cNvSpPr>
                <a:spLocks noChangeArrowheads="1"/>
              </p:cNvSpPr>
              <p:nvPr/>
            </p:nvSpPr>
            <p:spPr bwMode="auto">
              <a:xfrm>
                <a:off x="0" y="2464713"/>
                <a:ext cx="9144000" cy="430887"/>
              </a:xfrm>
              <a:prstGeom prst="rect">
                <a:avLst/>
              </a:prstGeom>
              <a:solidFill>
                <a:srgbClr val="92D050"/>
              </a:solidFill>
              <a:ln w="12700">
                <a:solidFill>
                  <a:schemeClr val="tx1"/>
                </a:solidFill>
                <a:miter lim="800000"/>
                <a:headEnd/>
                <a:tailEnd/>
              </a:ln>
            </p:spPr>
            <p:txBody>
              <a:bodyPr>
                <a:spAutoFit/>
              </a:bodyPr>
              <a:lstStyle/>
              <a:p>
                <a:r>
                  <a:rPr lang="en-US" sz="1400" b="1"/>
                  <a:t>Karsteter PA, Yunker C. Recognition and Management of an Orbital Blowout Fracture in in Amateur Boxer. </a:t>
                </a:r>
                <a:r>
                  <a:rPr lang="en-US" sz="800"/>
                  <a:t>J Orthop Sports Phys Ther. 2006;36(8):611-618. doi:10.2519/jospt.2006.2207</a:t>
                </a:r>
                <a:endParaRPr lang="en-US" sz="1400"/>
              </a:p>
            </p:txBody>
          </p:sp>
          <p:sp>
            <p:nvSpPr>
              <p:cNvPr id="12296" name="Rectangle 8"/>
              <p:cNvSpPr>
                <a:spLocks noChangeArrowheads="1"/>
              </p:cNvSpPr>
              <p:nvPr/>
            </p:nvSpPr>
            <p:spPr bwMode="auto">
              <a:xfrm>
                <a:off x="0" y="3783687"/>
                <a:ext cx="9144000" cy="523220"/>
              </a:xfrm>
              <a:prstGeom prst="rect">
                <a:avLst/>
              </a:prstGeom>
              <a:solidFill>
                <a:srgbClr val="92D050"/>
              </a:solidFill>
              <a:ln w="9525">
                <a:solidFill>
                  <a:schemeClr val="tx1"/>
                </a:solidFill>
                <a:miter lim="800000"/>
                <a:headEnd/>
                <a:tailEnd/>
              </a:ln>
            </p:spPr>
            <p:txBody>
              <a:bodyPr>
                <a:spAutoFit/>
              </a:bodyPr>
              <a:lstStyle/>
              <a:p>
                <a:r>
                  <a:rPr lang="en-US" sz="1400" b="1"/>
                  <a:t>Resident's Case Problem: Identification of a Fibular Fracture in an Intercollegiate Football Player in a Physical Therapy Setting </a:t>
                </a:r>
                <a:r>
                  <a:rPr lang="en-US" sz="800"/>
                  <a:t>Donald Lee Goss, Josef H. Moore, Darryl B. Thomas, Thomas M. DeBerardino</a:t>
                </a:r>
                <a:r>
                  <a:rPr lang="en-US" sz="800" b="1"/>
                  <a:t> JOSPT APRIL 2004 Volume 34, No. 4</a:t>
                </a:r>
                <a:endParaRPr lang="en-US" sz="1400"/>
              </a:p>
            </p:txBody>
          </p:sp>
          <p:sp>
            <p:nvSpPr>
              <p:cNvPr id="12297" name="Rectangle 5"/>
              <p:cNvSpPr>
                <a:spLocks noChangeArrowheads="1"/>
              </p:cNvSpPr>
              <p:nvPr/>
            </p:nvSpPr>
            <p:spPr bwMode="auto">
              <a:xfrm>
                <a:off x="0" y="4317087"/>
                <a:ext cx="9144000" cy="307777"/>
              </a:xfrm>
              <a:prstGeom prst="rect">
                <a:avLst/>
              </a:prstGeom>
              <a:solidFill>
                <a:srgbClr val="92D050"/>
              </a:solidFill>
              <a:ln w="9525">
                <a:solidFill>
                  <a:schemeClr val="tx1"/>
                </a:solidFill>
                <a:miter lim="800000"/>
                <a:headEnd/>
                <a:tailEnd/>
              </a:ln>
            </p:spPr>
            <p:txBody>
              <a:bodyPr>
                <a:spAutoFit/>
              </a:bodyPr>
              <a:lstStyle/>
              <a:p>
                <a:r>
                  <a:rPr lang="en-US" sz="1400" b="1"/>
                  <a:t>Unilateral hypoglossal nerve injury in a college wrestler:  A case report</a:t>
                </a:r>
                <a:r>
                  <a:rPr lang="en-US" sz="1400"/>
                  <a:t>. </a:t>
                </a:r>
                <a:r>
                  <a:rPr lang="en-US" sz="800" b="1"/>
                  <a:t>Loro</a:t>
                </a:r>
                <a:r>
                  <a:rPr lang="en-US" sz="800"/>
                  <a:t> </a:t>
                </a:r>
                <a:r>
                  <a:rPr lang="en-US" sz="800" b="1"/>
                  <a:t>WA</a:t>
                </a:r>
                <a:r>
                  <a:rPr lang="en-US" sz="800"/>
                  <a:t>, Owens BD. (in publication with </a:t>
                </a:r>
                <a:r>
                  <a:rPr lang="en-US" sz="800" i="1"/>
                  <a:t>J Athl Trng</a:t>
                </a:r>
                <a:r>
                  <a:rPr lang="en-US" sz="800"/>
                  <a:t>) </a:t>
                </a:r>
                <a:endParaRPr lang="en-US" sz="1400"/>
              </a:p>
            </p:txBody>
          </p:sp>
          <p:sp>
            <p:nvSpPr>
              <p:cNvPr id="12298" name="Rectangle 1"/>
              <p:cNvSpPr>
                <a:spLocks noChangeArrowheads="1"/>
              </p:cNvSpPr>
              <p:nvPr/>
            </p:nvSpPr>
            <p:spPr bwMode="auto">
              <a:xfrm>
                <a:off x="0" y="4621887"/>
                <a:ext cx="9144000" cy="430887"/>
              </a:xfrm>
              <a:prstGeom prst="rect">
                <a:avLst/>
              </a:prstGeom>
              <a:solidFill>
                <a:srgbClr val="92D050"/>
              </a:solidFill>
              <a:ln w="9525">
                <a:solidFill>
                  <a:schemeClr val="tx1"/>
                </a:solidFill>
                <a:miter lim="800000"/>
                <a:headEnd/>
                <a:tailEnd/>
              </a:ln>
            </p:spPr>
            <p:txBody>
              <a:bodyPr anchor="ctr">
                <a:spAutoFit/>
              </a:bodyPr>
              <a:lstStyle/>
              <a:p>
                <a:r>
                  <a:rPr lang="en-US" sz="1400" b="1">
                    <a:cs typeface="Arial" charset="0"/>
                  </a:rPr>
                  <a:t>Diagnosis of Medial Knee Pain: Atypical Stress Fracture About the Knee Joint  </a:t>
                </a:r>
                <a:r>
                  <a:rPr lang="en-US" sz="800">
                    <a:cs typeface="Arial" charset="0"/>
                  </a:rPr>
                  <a:t>Josef H. Moore, Thomas M. DeBerardino, </a:t>
                </a:r>
                <a:r>
                  <a:rPr lang="en-US" sz="800" b="1">
                    <a:cs typeface="Arial" charset="0"/>
                  </a:rPr>
                  <a:t>Michael D. Rosenthal </a:t>
                </a:r>
                <a:r>
                  <a:rPr lang="en-US" sz="800">
                    <a:cs typeface="Arial" charset="0"/>
                  </a:rPr>
                  <a:t>JULY 2006 Volume 36, No. 7</a:t>
                </a:r>
                <a:endParaRPr lang="en-US" sz="1100">
                  <a:cs typeface="Arial" charset="0"/>
                </a:endParaRPr>
              </a:p>
            </p:txBody>
          </p:sp>
          <p:sp>
            <p:nvSpPr>
              <p:cNvPr id="12299" name="Rectangle 16"/>
              <p:cNvSpPr>
                <a:spLocks noChangeArrowheads="1"/>
              </p:cNvSpPr>
              <p:nvPr/>
            </p:nvSpPr>
            <p:spPr bwMode="auto">
              <a:xfrm>
                <a:off x="0" y="5421124"/>
                <a:ext cx="9144000" cy="446276"/>
              </a:xfrm>
              <a:prstGeom prst="rect">
                <a:avLst/>
              </a:prstGeom>
              <a:solidFill>
                <a:schemeClr val="bg1"/>
              </a:solidFill>
              <a:ln w="9525">
                <a:solidFill>
                  <a:schemeClr val="tx1"/>
                </a:solidFill>
                <a:miter lim="800000"/>
                <a:headEnd/>
                <a:tailEnd/>
              </a:ln>
            </p:spPr>
            <p:txBody>
              <a:bodyPr>
                <a:spAutoFit/>
              </a:bodyPr>
              <a:lstStyle/>
              <a:p>
                <a:r>
                  <a:rPr lang="en-US" sz="1400" b="1"/>
                  <a:t>Differential diagnosis of shoulder pain followed by progressive weakness. A case report.  </a:t>
                </a:r>
                <a:r>
                  <a:rPr lang="en-US" sz="800"/>
                  <a:t>Rosenthal M. Journal of Special Operations Medicine.  Accepted for publication</a:t>
                </a:r>
              </a:p>
            </p:txBody>
          </p:sp>
          <p:sp>
            <p:nvSpPr>
              <p:cNvPr id="12300" name="Rectangle 18"/>
              <p:cNvSpPr>
                <a:spLocks noChangeArrowheads="1"/>
              </p:cNvSpPr>
              <p:nvPr/>
            </p:nvSpPr>
            <p:spPr bwMode="auto">
              <a:xfrm>
                <a:off x="0" y="5877580"/>
                <a:ext cx="9144000" cy="523220"/>
              </a:xfrm>
              <a:prstGeom prst="rect">
                <a:avLst/>
              </a:prstGeom>
              <a:solidFill>
                <a:schemeClr val="bg1"/>
              </a:solidFill>
              <a:ln w="9525">
                <a:solidFill>
                  <a:schemeClr val="tx1"/>
                </a:solidFill>
                <a:miter lim="800000"/>
                <a:headEnd/>
                <a:tailEnd/>
              </a:ln>
            </p:spPr>
            <p:txBody>
              <a:bodyPr>
                <a:spAutoFit/>
              </a:bodyPr>
              <a:lstStyle/>
              <a:p>
                <a:r>
                  <a:rPr lang="en-US" sz="1400" b="1">
                    <a:ea typeface="Times New Roman" pitchFamily="18" charset="0"/>
                    <a:cs typeface="Arial" charset="0"/>
                  </a:rPr>
                  <a:t>Neuromuscular excitability changes in the vastus medialis following anterior cruciate ligament reconstruction.  </a:t>
                </a:r>
                <a:r>
                  <a:rPr lang="en-US" sz="800">
                    <a:ea typeface="Times New Roman" pitchFamily="18" charset="0"/>
                    <a:cs typeface="Arial" charset="0"/>
                  </a:rPr>
                  <a:t>Rosenthal M. </a:t>
                </a:r>
                <a:r>
                  <a:rPr lang="en-US" sz="800" i="1">
                    <a:ea typeface="Times New Roman" pitchFamily="18" charset="0"/>
                    <a:cs typeface="Arial" charset="0"/>
                  </a:rPr>
                  <a:t>Electromyography and Clinical Neurophysiology</a:t>
                </a:r>
                <a:r>
                  <a:rPr lang="en-US" sz="800">
                    <a:ea typeface="Times New Roman" pitchFamily="18" charset="0"/>
                    <a:cs typeface="Arial" charset="0"/>
                  </a:rPr>
                  <a:t>. 49(1):43-51, 2009.</a:t>
                </a:r>
                <a:endParaRPr lang="en-US" sz="600">
                  <a:ea typeface="Times New Roman" pitchFamily="18" charset="0"/>
                  <a:cs typeface="Arial" charset="0"/>
                </a:endParaRPr>
              </a:p>
            </p:txBody>
          </p:sp>
          <p:sp>
            <p:nvSpPr>
              <p:cNvPr id="12301" name="Rectangle 20"/>
              <p:cNvSpPr>
                <a:spLocks noChangeArrowheads="1"/>
              </p:cNvSpPr>
              <p:nvPr/>
            </p:nvSpPr>
            <p:spPr bwMode="auto">
              <a:xfrm>
                <a:off x="0" y="6411724"/>
                <a:ext cx="9144000" cy="446276"/>
              </a:xfrm>
              <a:prstGeom prst="rect">
                <a:avLst/>
              </a:prstGeom>
              <a:solidFill>
                <a:schemeClr val="bg1"/>
              </a:solidFill>
              <a:ln w="9525">
                <a:solidFill>
                  <a:schemeClr val="tx1"/>
                </a:solidFill>
                <a:miter lim="800000"/>
                <a:headEnd/>
                <a:tailEnd/>
              </a:ln>
            </p:spPr>
            <p:txBody>
              <a:bodyPr>
                <a:spAutoFit/>
              </a:bodyPr>
              <a:lstStyle/>
              <a:p>
                <a:r>
                  <a:rPr lang="en-US" sz="1400" b="1">
                    <a:ea typeface="Times New Roman" pitchFamily="18" charset="0"/>
                    <a:cs typeface="Arial" charset="0"/>
                  </a:rPr>
                  <a:t>Acute painless shoulder weakness during high-intensity athletic training</a:t>
                </a:r>
                <a:r>
                  <a:rPr lang="en-US" sz="1400">
                    <a:ea typeface="Times New Roman" pitchFamily="18" charset="0"/>
                    <a:cs typeface="Arial" charset="0"/>
                  </a:rPr>
                  <a:t>. </a:t>
                </a:r>
                <a:r>
                  <a:rPr lang="en-US" sz="800">
                    <a:ea typeface="Times New Roman" pitchFamily="18" charset="0"/>
                    <a:cs typeface="Arial" charset="0"/>
                  </a:rPr>
                  <a:t>Rosenthal M. </a:t>
                </a:r>
                <a:r>
                  <a:rPr lang="en-US" sz="800" i="1">
                    <a:ea typeface="Times New Roman" pitchFamily="18" charset="0"/>
                    <a:cs typeface="Arial" charset="0"/>
                  </a:rPr>
                  <a:t>American Journal of Sports Medicine</a:t>
                </a:r>
                <a:r>
                  <a:rPr lang="en-US" sz="800">
                    <a:ea typeface="Times New Roman" pitchFamily="18" charset="0"/>
                    <a:cs typeface="Arial" charset="0"/>
                  </a:rPr>
                  <a:t>. 37(1):175-180, 2009.</a:t>
                </a:r>
                <a:endParaRPr lang="en-US" sz="600">
                  <a:ea typeface="Times New Roman" pitchFamily="18" charset="0"/>
                  <a:cs typeface="Arial" charset="0"/>
                </a:endParaRPr>
              </a:p>
            </p:txBody>
          </p:sp>
          <p:sp>
            <p:nvSpPr>
              <p:cNvPr id="12302" name="Rectangle 22"/>
              <p:cNvSpPr>
                <a:spLocks noChangeArrowheads="1"/>
              </p:cNvSpPr>
              <p:nvPr/>
            </p:nvSpPr>
            <p:spPr bwMode="auto">
              <a:xfrm>
                <a:off x="0" y="2892623"/>
                <a:ext cx="9144000" cy="307777"/>
              </a:xfrm>
              <a:prstGeom prst="rect">
                <a:avLst/>
              </a:prstGeom>
              <a:solidFill>
                <a:srgbClr val="92D050"/>
              </a:solidFill>
              <a:ln w="28575">
                <a:solidFill>
                  <a:schemeClr val="tx1"/>
                </a:solidFill>
                <a:miter lim="800000"/>
                <a:headEnd/>
                <a:tailEnd/>
              </a:ln>
            </p:spPr>
            <p:txBody>
              <a:bodyPr>
                <a:spAutoFit/>
              </a:bodyPr>
              <a:lstStyle/>
              <a:p>
                <a:r>
                  <a:rPr lang="en-US" sz="1400" b="1"/>
                  <a:t>Clonus in a Rugby Player and Return to Sports after Transient Neurological Injury. </a:t>
                </a:r>
                <a:r>
                  <a:rPr lang="en-US" sz="800"/>
                  <a:t>Karsteter PA, Stoneman PD. </a:t>
                </a:r>
              </a:p>
            </p:txBody>
          </p:sp>
          <p:sp>
            <p:nvSpPr>
              <p:cNvPr id="12303" name="Rectangle 31"/>
              <p:cNvSpPr>
                <a:spLocks noChangeArrowheads="1"/>
              </p:cNvSpPr>
              <p:nvPr/>
            </p:nvSpPr>
            <p:spPr bwMode="auto">
              <a:xfrm>
                <a:off x="0" y="3197423"/>
                <a:ext cx="9144000" cy="307777"/>
              </a:xfrm>
              <a:prstGeom prst="rect">
                <a:avLst/>
              </a:prstGeom>
              <a:solidFill>
                <a:srgbClr val="92D050"/>
              </a:solidFill>
              <a:ln w="28575">
                <a:solidFill>
                  <a:schemeClr val="tx1"/>
                </a:solidFill>
                <a:miter lim="800000"/>
                <a:headEnd/>
                <a:tailEnd/>
              </a:ln>
            </p:spPr>
            <p:txBody>
              <a:bodyPr>
                <a:spAutoFit/>
              </a:bodyPr>
              <a:lstStyle/>
              <a:p>
                <a:r>
                  <a:rPr lang="en-US" sz="1400" b="1"/>
                  <a:t>Evaluation of a Subscapularis tear in a Female Athlete with Shoulder Instability. </a:t>
                </a:r>
                <a:r>
                  <a:rPr lang="en-US" sz="1000"/>
                  <a:t>Johnson M. </a:t>
                </a:r>
                <a:endParaRPr lang="en-US" sz="1400"/>
              </a:p>
            </p:txBody>
          </p:sp>
          <p:sp>
            <p:nvSpPr>
              <p:cNvPr id="12304" name="Rectangle 7"/>
              <p:cNvSpPr>
                <a:spLocks noChangeArrowheads="1"/>
              </p:cNvSpPr>
              <p:nvPr/>
            </p:nvSpPr>
            <p:spPr bwMode="auto">
              <a:xfrm>
                <a:off x="0" y="3502223"/>
                <a:ext cx="9144000" cy="307777"/>
              </a:xfrm>
              <a:prstGeom prst="rect">
                <a:avLst/>
              </a:prstGeom>
              <a:solidFill>
                <a:srgbClr val="92D050"/>
              </a:solidFill>
              <a:ln w="9525">
                <a:solidFill>
                  <a:schemeClr val="tx1"/>
                </a:solidFill>
                <a:miter lim="800000"/>
                <a:headEnd/>
                <a:tailEnd/>
              </a:ln>
            </p:spPr>
            <p:txBody>
              <a:bodyPr>
                <a:spAutoFit/>
              </a:bodyPr>
              <a:lstStyle/>
              <a:p>
                <a:r>
                  <a:rPr lang="en-US" sz="1400" b="1"/>
                  <a:t>Diagnosis and Treatment of Acute Exertional Rhabdomyolysis </a:t>
                </a:r>
                <a:r>
                  <a:rPr lang="en-US" sz="800"/>
                  <a:t>Richard E. Baxter, Josef H. Moore</a:t>
                </a:r>
                <a:r>
                  <a:rPr lang="en-US" sz="800" b="1"/>
                  <a:t> JOSPT MARCH 2003 Volume 33, No. 3</a:t>
                </a:r>
                <a:endParaRPr lang="en-US" sz="1000" b="1"/>
              </a:p>
            </p:txBody>
          </p:sp>
          <p:sp>
            <p:nvSpPr>
              <p:cNvPr id="12305" name="Rectangle 25"/>
              <p:cNvSpPr>
                <a:spLocks noChangeArrowheads="1"/>
              </p:cNvSpPr>
              <p:nvPr/>
            </p:nvSpPr>
            <p:spPr bwMode="auto">
              <a:xfrm>
                <a:off x="0" y="1295400"/>
                <a:ext cx="9144000" cy="430887"/>
              </a:xfrm>
              <a:prstGeom prst="rect">
                <a:avLst/>
              </a:prstGeom>
              <a:solidFill>
                <a:srgbClr val="00B0F0"/>
              </a:solidFill>
              <a:ln w="19050">
                <a:solidFill>
                  <a:schemeClr val="tx1"/>
                </a:solidFill>
                <a:miter lim="800000"/>
                <a:headEnd/>
                <a:tailEnd/>
              </a:ln>
            </p:spPr>
            <p:txBody>
              <a:bodyPr>
                <a:spAutoFit/>
              </a:bodyPr>
              <a:lstStyle/>
              <a:p>
                <a:r>
                  <a:rPr lang="en-US" sz="1400" b="1"/>
                  <a:t>Deep Vein Thrombosis in an Athletic Military Cadet. </a:t>
                </a:r>
                <a:r>
                  <a:rPr lang="en-US" sz="800"/>
                  <a:t>J Orthop Sports Phys Ther. 2006;36(9):686-697. doi:10.2519/jospt.2006.2251 Fink ML, Stoneman PD. </a:t>
                </a:r>
                <a:endParaRPr lang="en-US" sz="1200"/>
              </a:p>
            </p:txBody>
          </p:sp>
          <p:sp>
            <p:nvSpPr>
              <p:cNvPr id="12306" name="Rectangle 26"/>
              <p:cNvSpPr>
                <a:spLocks noChangeArrowheads="1"/>
              </p:cNvSpPr>
              <p:nvPr/>
            </p:nvSpPr>
            <p:spPr bwMode="auto">
              <a:xfrm>
                <a:off x="0" y="1752600"/>
                <a:ext cx="9144000" cy="307777"/>
              </a:xfrm>
              <a:prstGeom prst="rect">
                <a:avLst/>
              </a:prstGeom>
              <a:solidFill>
                <a:srgbClr val="00B0F0"/>
              </a:solidFill>
              <a:ln w="19050">
                <a:solidFill>
                  <a:schemeClr val="tx1"/>
                </a:solidFill>
                <a:miter lim="800000"/>
                <a:headEnd/>
                <a:tailEnd/>
              </a:ln>
            </p:spPr>
            <p:txBody>
              <a:bodyPr>
                <a:spAutoFit/>
              </a:bodyPr>
              <a:lstStyle/>
              <a:p>
                <a:r>
                  <a:rPr lang="en-US" sz="1400" b="1"/>
                  <a:t>Bilateral Distal Fibular Stress Fractures in a Young Military Cadet. </a:t>
                </a:r>
                <a:r>
                  <a:rPr lang="en-US" sz="800"/>
                  <a:t>Fink ML. </a:t>
                </a:r>
              </a:p>
            </p:txBody>
          </p:sp>
          <p:sp>
            <p:nvSpPr>
              <p:cNvPr id="12307" name="Rectangle 5"/>
              <p:cNvSpPr>
                <a:spLocks noChangeArrowheads="1"/>
              </p:cNvSpPr>
              <p:nvPr/>
            </p:nvSpPr>
            <p:spPr bwMode="auto">
              <a:xfrm>
                <a:off x="0" y="2057400"/>
                <a:ext cx="9144000" cy="430887"/>
              </a:xfrm>
              <a:prstGeom prst="rect">
                <a:avLst/>
              </a:prstGeom>
              <a:solidFill>
                <a:srgbClr val="00B0F0"/>
              </a:solidFill>
              <a:ln w="9525">
                <a:solidFill>
                  <a:schemeClr val="tx1"/>
                </a:solidFill>
                <a:miter lim="800000"/>
                <a:headEnd/>
                <a:tailEnd/>
              </a:ln>
            </p:spPr>
            <p:txBody>
              <a:bodyPr>
                <a:spAutoFit/>
              </a:bodyPr>
              <a:lstStyle/>
              <a:p>
                <a:r>
                  <a:rPr lang="en-US" sz="1400" b="1"/>
                  <a:t>Identification and Management of 2 Femoral Shaft Stress Injuries </a:t>
                </a:r>
                <a:r>
                  <a:rPr lang="en-US" sz="800"/>
                  <a:t>Marc D. Weishaar, Danny J. McMillian, Josef H. Moore JOSPT</a:t>
                </a:r>
                <a:r>
                  <a:rPr lang="en-US" sz="800" b="1"/>
                  <a:t> OCTOBER 2005 Volume 35, No. 10</a:t>
                </a:r>
                <a:endParaRPr lang="en-US"/>
              </a:p>
            </p:txBody>
          </p:sp>
        </p:grpSp>
        <p:sp>
          <p:nvSpPr>
            <p:cNvPr id="12294" name="Rectangle 29"/>
            <p:cNvSpPr>
              <a:spLocks noChangeArrowheads="1"/>
            </p:cNvSpPr>
            <p:nvPr/>
          </p:nvSpPr>
          <p:spPr bwMode="auto">
            <a:xfrm>
              <a:off x="0" y="5055513"/>
              <a:ext cx="9144000" cy="430887"/>
            </a:xfrm>
            <a:prstGeom prst="rect">
              <a:avLst/>
            </a:prstGeom>
            <a:solidFill>
              <a:srgbClr val="92D050"/>
            </a:solidFill>
            <a:ln w="9525">
              <a:solidFill>
                <a:schemeClr val="tx1"/>
              </a:solidFill>
              <a:miter lim="800000"/>
              <a:headEnd/>
              <a:tailEnd/>
            </a:ln>
          </p:spPr>
          <p:txBody>
            <a:bodyPr>
              <a:spAutoFit/>
            </a:bodyPr>
            <a:lstStyle/>
            <a:p>
              <a:r>
                <a:rPr lang="en-US" sz="1400" b="1"/>
                <a:t>Dynamic vs. static-stretching warm up: the effect on power and agility performance. </a:t>
              </a:r>
              <a:r>
                <a:rPr lang="en-US" sz="800"/>
                <a:t>McMillian DJ, Moore JH, Hatler BS, Taylor DC. J Strength Cond Res. 2006 Aug;20(3):492-9.</a:t>
              </a:r>
              <a:endParaRPr lang="en-US" sz="1400"/>
            </a:p>
          </p:txBody>
        </p:sp>
      </p:grpSp>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5" descr="gym entry"/>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49" name="Left Brace 48"/>
          <p:cNvSpPr/>
          <p:nvPr/>
        </p:nvSpPr>
        <p:spPr>
          <a:xfrm>
            <a:off x="2427288" y="4343400"/>
            <a:ext cx="163512" cy="1905000"/>
          </a:xfrm>
          <a:prstGeom prst="leftBrace">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50" name="Left Brace 49"/>
          <p:cNvSpPr/>
          <p:nvPr/>
        </p:nvSpPr>
        <p:spPr>
          <a:xfrm>
            <a:off x="2655888" y="2362200"/>
            <a:ext cx="239712" cy="2133600"/>
          </a:xfrm>
          <a:prstGeom prst="leftBrace">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3317" name="Rectangle 4"/>
          <p:cNvSpPr>
            <a:spLocks noChangeArrowheads="1"/>
          </p:cNvSpPr>
          <p:nvPr/>
        </p:nvSpPr>
        <p:spPr bwMode="auto">
          <a:xfrm>
            <a:off x="750888" y="5257800"/>
            <a:ext cx="1524000" cy="276225"/>
          </a:xfrm>
          <a:prstGeom prst="rect">
            <a:avLst/>
          </a:prstGeom>
          <a:solidFill>
            <a:srgbClr val="92D050"/>
          </a:solidFill>
          <a:ln w="57150">
            <a:solidFill>
              <a:schemeClr val="tx1"/>
            </a:solidFill>
            <a:miter lim="800000"/>
            <a:headEnd/>
            <a:tailEnd/>
          </a:ln>
        </p:spPr>
        <p:txBody>
          <a:bodyPr>
            <a:spAutoFit/>
          </a:bodyPr>
          <a:lstStyle/>
          <a:p>
            <a:r>
              <a:rPr lang="en-US" sz="1200"/>
              <a:t>LTC Chuck Scoville</a:t>
            </a:r>
          </a:p>
        </p:txBody>
      </p:sp>
      <p:sp>
        <p:nvSpPr>
          <p:cNvPr id="13318" name="Rectangle 6"/>
          <p:cNvSpPr>
            <a:spLocks noChangeArrowheads="1"/>
          </p:cNvSpPr>
          <p:nvPr/>
        </p:nvSpPr>
        <p:spPr bwMode="auto">
          <a:xfrm>
            <a:off x="827088" y="3200400"/>
            <a:ext cx="1447800" cy="276225"/>
          </a:xfrm>
          <a:prstGeom prst="rect">
            <a:avLst/>
          </a:prstGeom>
          <a:solidFill>
            <a:srgbClr val="92D050"/>
          </a:solidFill>
          <a:ln w="57150">
            <a:solidFill>
              <a:schemeClr val="tx1"/>
            </a:solidFill>
            <a:miter lim="800000"/>
            <a:headEnd/>
            <a:tailEnd/>
          </a:ln>
        </p:spPr>
        <p:txBody>
          <a:bodyPr>
            <a:spAutoFit/>
          </a:bodyPr>
          <a:lstStyle/>
          <a:p>
            <a:r>
              <a:rPr lang="en-US" sz="1200"/>
              <a:t>LTC Barb Springer</a:t>
            </a:r>
          </a:p>
        </p:txBody>
      </p:sp>
      <p:sp>
        <p:nvSpPr>
          <p:cNvPr id="13319" name="Rectangle 9"/>
          <p:cNvSpPr>
            <a:spLocks noChangeArrowheads="1"/>
          </p:cNvSpPr>
          <p:nvPr/>
        </p:nvSpPr>
        <p:spPr bwMode="auto">
          <a:xfrm>
            <a:off x="3070225" y="5638800"/>
            <a:ext cx="1566863" cy="276225"/>
          </a:xfrm>
          <a:prstGeom prst="rect">
            <a:avLst/>
          </a:prstGeom>
          <a:solidFill>
            <a:srgbClr val="92D050"/>
          </a:solidFill>
          <a:ln w="9525">
            <a:noFill/>
            <a:miter lim="800000"/>
            <a:headEnd/>
            <a:tailEnd/>
          </a:ln>
        </p:spPr>
        <p:txBody>
          <a:bodyPr wrap="none">
            <a:spAutoFit/>
          </a:bodyPr>
          <a:lstStyle/>
          <a:p>
            <a:r>
              <a:rPr lang="en-US" sz="1200"/>
              <a:t>LTC Steve Bullock   </a:t>
            </a:r>
          </a:p>
        </p:txBody>
      </p:sp>
      <p:sp>
        <p:nvSpPr>
          <p:cNvPr id="13320" name="Rectangle 10"/>
          <p:cNvSpPr>
            <a:spLocks noChangeArrowheads="1"/>
          </p:cNvSpPr>
          <p:nvPr/>
        </p:nvSpPr>
        <p:spPr bwMode="auto">
          <a:xfrm>
            <a:off x="3078163" y="5334000"/>
            <a:ext cx="1558925" cy="276225"/>
          </a:xfrm>
          <a:prstGeom prst="rect">
            <a:avLst/>
          </a:prstGeom>
          <a:solidFill>
            <a:srgbClr val="92D050"/>
          </a:solidFill>
          <a:ln w="9525">
            <a:noFill/>
            <a:miter lim="800000"/>
            <a:headEnd/>
            <a:tailEnd/>
          </a:ln>
        </p:spPr>
        <p:txBody>
          <a:bodyPr wrap="none">
            <a:spAutoFit/>
          </a:bodyPr>
          <a:lstStyle/>
          <a:p>
            <a:r>
              <a:rPr lang="en-US" sz="1200"/>
              <a:t>LTC J. Parry Gerber</a:t>
            </a:r>
          </a:p>
        </p:txBody>
      </p:sp>
      <p:sp>
        <p:nvSpPr>
          <p:cNvPr id="13321" name="Rectangle 11"/>
          <p:cNvSpPr>
            <a:spLocks noChangeArrowheads="1"/>
          </p:cNvSpPr>
          <p:nvPr/>
        </p:nvSpPr>
        <p:spPr bwMode="auto">
          <a:xfrm>
            <a:off x="3875088" y="4495800"/>
            <a:ext cx="1560512" cy="276225"/>
          </a:xfrm>
          <a:prstGeom prst="rect">
            <a:avLst/>
          </a:prstGeom>
          <a:solidFill>
            <a:srgbClr val="92D050"/>
          </a:solidFill>
          <a:ln w="9525">
            <a:noFill/>
            <a:miter lim="800000"/>
            <a:headEnd/>
            <a:tailEnd/>
          </a:ln>
        </p:spPr>
        <p:txBody>
          <a:bodyPr wrap="none">
            <a:spAutoFit/>
          </a:bodyPr>
          <a:lstStyle/>
          <a:p>
            <a:r>
              <a:rPr lang="en-US" sz="1200"/>
              <a:t>COL Joseph Molloy </a:t>
            </a:r>
          </a:p>
        </p:txBody>
      </p:sp>
      <p:sp>
        <p:nvSpPr>
          <p:cNvPr id="13322" name="Rectangle 12"/>
          <p:cNvSpPr>
            <a:spLocks noChangeArrowheads="1"/>
          </p:cNvSpPr>
          <p:nvPr/>
        </p:nvSpPr>
        <p:spPr bwMode="auto">
          <a:xfrm>
            <a:off x="3894138" y="4191000"/>
            <a:ext cx="1581150" cy="276225"/>
          </a:xfrm>
          <a:prstGeom prst="rect">
            <a:avLst/>
          </a:prstGeom>
          <a:solidFill>
            <a:srgbClr val="92D050"/>
          </a:solidFill>
          <a:ln w="9525">
            <a:noFill/>
            <a:miter lim="800000"/>
            <a:headEnd/>
            <a:tailEnd/>
          </a:ln>
        </p:spPr>
        <p:txBody>
          <a:bodyPr wrap="none">
            <a:spAutoFit/>
          </a:bodyPr>
          <a:lstStyle/>
          <a:p>
            <a:r>
              <a:rPr lang="en-US" sz="1200"/>
              <a:t>LTC Timothy Gangel</a:t>
            </a:r>
          </a:p>
        </p:txBody>
      </p:sp>
      <p:sp>
        <p:nvSpPr>
          <p:cNvPr id="13323" name="Rectangle 13"/>
          <p:cNvSpPr>
            <a:spLocks noChangeArrowheads="1"/>
          </p:cNvSpPr>
          <p:nvPr/>
        </p:nvSpPr>
        <p:spPr bwMode="auto">
          <a:xfrm>
            <a:off x="4559300" y="3581400"/>
            <a:ext cx="1677988" cy="276225"/>
          </a:xfrm>
          <a:prstGeom prst="rect">
            <a:avLst/>
          </a:prstGeom>
          <a:solidFill>
            <a:srgbClr val="92D050"/>
          </a:solidFill>
          <a:ln w="9525">
            <a:noFill/>
            <a:miter lim="800000"/>
            <a:headEnd/>
            <a:tailEnd/>
          </a:ln>
        </p:spPr>
        <p:txBody>
          <a:bodyPr wrap="none">
            <a:spAutoFit/>
          </a:bodyPr>
          <a:lstStyle/>
          <a:p>
            <a:r>
              <a:rPr lang="en-US" sz="1200"/>
              <a:t>LTC Greg Weaver      </a:t>
            </a:r>
          </a:p>
        </p:txBody>
      </p:sp>
      <p:sp>
        <p:nvSpPr>
          <p:cNvPr id="13324" name="Rectangle 14"/>
          <p:cNvSpPr>
            <a:spLocks noChangeArrowheads="1"/>
          </p:cNvSpPr>
          <p:nvPr/>
        </p:nvSpPr>
        <p:spPr bwMode="auto">
          <a:xfrm>
            <a:off x="4576763" y="3276600"/>
            <a:ext cx="1660525" cy="276225"/>
          </a:xfrm>
          <a:prstGeom prst="rect">
            <a:avLst/>
          </a:prstGeom>
          <a:solidFill>
            <a:schemeClr val="bg1"/>
          </a:solidFill>
          <a:ln w="9525">
            <a:noFill/>
            <a:miter lim="800000"/>
            <a:headEnd/>
            <a:tailEnd/>
          </a:ln>
        </p:spPr>
        <p:txBody>
          <a:bodyPr wrap="none">
            <a:spAutoFit/>
          </a:bodyPr>
          <a:lstStyle/>
          <a:p>
            <a:r>
              <a:rPr lang="en-US" sz="1200"/>
              <a:t>LCDR Rod Clayton    </a:t>
            </a:r>
          </a:p>
        </p:txBody>
      </p:sp>
      <p:sp>
        <p:nvSpPr>
          <p:cNvPr id="13325" name="Rectangle 15"/>
          <p:cNvSpPr>
            <a:spLocks noChangeArrowheads="1"/>
          </p:cNvSpPr>
          <p:nvPr/>
        </p:nvSpPr>
        <p:spPr bwMode="auto">
          <a:xfrm>
            <a:off x="5383213" y="2286000"/>
            <a:ext cx="1692275" cy="276225"/>
          </a:xfrm>
          <a:prstGeom prst="rect">
            <a:avLst/>
          </a:prstGeom>
          <a:solidFill>
            <a:srgbClr val="92D050"/>
          </a:solidFill>
          <a:ln w="9525">
            <a:noFill/>
            <a:miter lim="800000"/>
            <a:headEnd/>
            <a:tailEnd/>
          </a:ln>
        </p:spPr>
        <p:txBody>
          <a:bodyPr wrap="none">
            <a:spAutoFit/>
          </a:bodyPr>
          <a:lstStyle/>
          <a:p>
            <a:r>
              <a:rPr lang="en-US" sz="1200"/>
              <a:t>LTC Allyson Pritchard </a:t>
            </a:r>
          </a:p>
        </p:txBody>
      </p:sp>
      <p:sp>
        <p:nvSpPr>
          <p:cNvPr id="13326" name="Rectangle 16"/>
          <p:cNvSpPr>
            <a:spLocks noChangeArrowheads="1"/>
          </p:cNvSpPr>
          <p:nvPr/>
        </p:nvSpPr>
        <p:spPr bwMode="auto">
          <a:xfrm>
            <a:off x="5399088" y="2590800"/>
            <a:ext cx="1676400" cy="276225"/>
          </a:xfrm>
          <a:prstGeom prst="rect">
            <a:avLst/>
          </a:prstGeom>
          <a:solidFill>
            <a:srgbClr val="00B0F0"/>
          </a:solidFill>
          <a:ln w="9525">
            <a:noFill/>
            <a:miter lim="800000"/>
            <a:headEnd/>
            <a:tailEnd/>
          </a:ln>
        </p:spPr>
        <p:txBody>
          <a:bodyPr>
            <a:spAutoFit/>
          </a:bodyPr>
          <a:lstStyle/>
          <a:p>
            <a:r>
              <a:rPr lang="en-US" sz="1200"/>
              <a:t>Lt Col Steve Steocker</a:t>
            </a:r>
          </a:p>
        </p:txBody>
      </p:sp>
      <p:sp>
        <p:nvSpPr>
          <p:cNvPr id="13327" name="Rectangle 15"/>
          <p:cNvSpPr>
            <a:spLocks noChangeArrowheads="1"/>
          </p:cNvSpPr>
          <p:nvPr/>
        </p:nvSpPr>
        <p:spPr bwMode="auto">
          <a:xfrm>
            <a:off x="5399088" y="1981200"/>
            <a:ext cx="1666875" cy="276225"/>
          </a:xfrm>
          <a:prstGeom prst="rect">
            <a:avLst/>
          </a:prstGeom>
          <a:solidFill>
            <a:srgbClr val="92D050"/>
          </a:solidFill>
          <a:ln w="9525">
            <a:noFill/>
            <a:miter lim="800000"/>
            <a:headEnd/>
            <a:tailEnd/>
          </a:ln>
        </p:spPr>
        <p:txBody>
          <a:bodyPr wrap="none">
            <a:spAutoFit/>
          </a:bodyPr>
          <a:lstStyle/>
          <a:p>
            <a:r>
              <a:rPr lang="en-US" sz="1200"/>
              <a:t>LTC Tim Pendergrass</a:t>
            </a:r>
          </a:p>
        </p:txBody>
      </p:sp>
      <p:sp>
        <p:nvSpPr>
          <p:cNvPr id="13328" name="TextBox 52"/>
          <p:cNvSpPr txBox="1">
            <a:spLocks noChangeArrowheads="1"/>
          </p:cNvSpPr>
          <p:nvPr/>
        </p:nvSpPr>
        <p:spPr bwMode="auto">
          <a:xfrm>
            <a:off x="4637088" y="5410200"/>
            <a:ext cx="696912" cy="369888"/>
          </a:xfrm>
          <a:prstGeom prst="rect">
            <a:avLst/>
          </a:prstGeom>
          <a:noFill/>
          <a:ln w="9525">
            <a:noFill/>
            <a:miter lim="800000"/>
            <a:headEnd/>
            <a:tailEnd/>
          </a:ln>
        </p:spPr>
        <p:txBody>
          <a:bodyPr wrap="none">
            <a:spAutoFit/>
          </a:bodyPr>
          <a:lstStyle/>
          <a:p>
            <a:r>
              <a:rPr lang="en-US">
                <a:solidFill>
                  <a:schemeClr val="bg1"/>
                </a:solidFill>
              </a:rPr>
              <a:t>1995</a:t>
            </a:r>
          </a:p>
        </p:txBody>
      </p:sp>
      <p:sp>
        <p:nvSpPr>
          <p:cNvPr id="13329" name="TextBox 52"/>
          <p:cNvSpPr txBox="1">
            <a:spLocks noChangeArrowheads="1"/>
          </p:cNvSpPr>
          <p:nvPr/>
        </p:nvSpPr>
        <p:spPr bwMode="auto">
          <a:xfrm>
            <a:off x="5627688" y="4278313"/>
            <a:ext cx="696912" cy="369887"/>
          </a:xfrm>
          <a:prstGeom prst="rect">
            <a:avLst/>
          </a:prstGeom>
          <a:noFill/>
          <a:ln w="9525">
            <a:noFill/>
            <a:miter lim="800000"/>
            <a:headEnd/>
            <a:tailEnd/>
          </a:ln>
        </p:spPr>
        <p:txBody>
          <a:bodyPr wrap="none">
            <a:spAutoFit/>
          </a:bodyPr>
          <a:lstStyle/>
          <a:p>
            <a:r>
              <a:rPr lang="en-US">
                <a:solidFill>
                  <a:schemeClr val="bg1"/>
                </a:solidFill>
              </a:rPr>
              <a:t>1996</a:t>
            </a:r>
          </a:p>
        </p:txBody>
      </p:sp>
      <p:sp>
        <p:nvSpPr>
          <p:cNvPr id="13330" name="TextBox 52"/>
          <p:cNvSpPr txBox="1">
            <a:spLocks noChangeArrowheads="1"/>
          </p:cNvSpPr>
          <p:nvPr/>
        </p:nvSpPr>
        <p:spPr bwMode="auto">
          <a:xfrm>
            <a:off x="7151688" y="2286000"/>
            <a:ext cx="696912" cy="369888"/>
          </a:xfrm>
          <a:prstGeom prst="rect">
            <a:avLst/>
          </a:prstGeom>
          <a:noFill/>
          <a:ln w="9525">
            <a:noFill/>
            <a:miter lim="800000"/>
            <a:headEnd/>
            <a:tailEnd/>
          </a:ln>
        </p:spPr>
        <p:txBody>
          <a:bodyPr wrap="none">
            <a:spAutoFit/>
          </a:bodyPr>
          <a:lstStyle/>
          <a:p>
            <a:r>
              <a:rPr lang="en-US">
                <a:solidFill>
                  <a:schemeClr val="bg1"/>
                </a:solidFill>
              </a:rPr>
              <a:t>1999</a:t>
            </a:r>
          </a:p>
        </p:txBody>
      </p:sp>
      <p:sp>
        <p:nvSpPr>
          <p:cNvPr id="13331" name="Rectangle 7"/>
          <p:cNvSpPr>
            <a:spLocks noChangeArrowheads="1"/>
          </p:cNvSpPr>
          <p:nvPr/>
        </p:nvSpPr>
        <p:spPr bwMode="auto">
          <a:xfrm>
            <a:off x="903288" y="1704975"/>
            <a:ext cx="1447800" cy="276225"/>
          </a:xfrm>
          <a:prstGeom prst="rect">
            <a:avLst/>
          </a:prstGeom>
          <a:solidFill>
            <a:srgbClr val="92D050"/>
          </a:solidFill>
          <a:ln w="57150">
            <a:solidFill>
              <a:schemeClr val="tx1"/>
            </a:solidFill>
            <a:miter lim="800000"/>
            <a:headEnd/>
            <a:tailEnd/>
          </a:ln>
        </p:spPr>
        <p:txBody>
          <a:bodyPr>
            <a:spAutoFit/>
          </a:bodyPr>
          <a:lstStyle/>
          <a:p>
            <a:r>
              <a:rPr lang="en-US" sz="1200"/>
              <a:t>COL Josef Moore</a:t>
            </a:r>
          </a:p>
        </p:txBody>
      </p:sp>
      <p:sp>
        <p:nvSpPr>
          <p:cNvPr id="76" name="Left Brace 75"/>
          <p:cNvSpPr/>
          <p:nvPr/>
        </p:nvSpPr>
        <p:spPr>
          <a:xfrm>
            <a:off x="2438400" y="990600"/>
            <a:ext cx="228600" cy="1752600"/>
          </a:xfrm>
          <a:prstGeom prst="leftBrace">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3334" name="TextBox 52"/>
          <p:cNvSpPr txBox="1">
            <a:spLocks noChangeArrowheads="1"/>
          </p:cNvSpPr>
          <p:nvPr/>
        </p:nvSpPr>
        <p:spPr bwMode="auto">
          <a:xfrm>
            <a:off x="6324600" y="3363913"/>
            <a:ext cx="696913" cy="369887"/>
          </a:xfrm>
          <a:prstGeom prst="rect">
            <a:avLst/>
          </a:prstGeom>
          <a:noFill/>
          <a:ln w="9525">
            <a:noFill/>
            <a:miter lim="800000"/>
            <a:headEnd/>
            <a:tailEnd/>
          </a:ln>
        </p:spPr>
        <p:txBody>
          <a:bodyPr wrap="none">
            <a:spAutoFit/>
          </a:bodyPr>
          <a:lstStyle/>
          <a:p>
            <a:r>
              <a:rPr lang="en-US">
                <a:solidFill>
                  <a:schemeClr val="bg1"/>
                </a:solidFill>
              </a:rPr>
              <a:t>1997</a:t>
            </a:r>
          </a:p>
        </p:txBody>
      </p:sp>
      <p:sp>
        <p:nvSpPr>
          <p:cNvPr id="78" name="Rectangle 77"/>
          <p:cNvSpPr>
            <a:spLocks noChangeArrowheads="1"/>
          </p:cNvSpPr>
          <p:nvPr/>
        </p:nvSpPr>
        <p:spPr bwMode="auto">
          <a:xfrm>
            <a:off x="0" y="5257800"/>
            <a:ext cx="9144000" cy="469900"/>
          </a:xfrm>
          <a:prstGeom prst="rect">
            <a:avLst/>
          </a:prstGeom>
          <a:solidFill>
            <a:srgbClr val="92D050"/>
          </a:solidFill>
          <a:ln w="9525">
            <a:solidFill>
              <a:schemeClr val="tx1"/>
            </a:solidFill>
            <a:miter lim="800000"/>
            <a:headEnd/>
            <a:tailEnd/>
          </a:ln>
        </p:spPr>
        <p:txBody>
          <a:bodyPr>
            <a:spAutoFit/>
          </a:bodyPr>
          <a:lstStyle/>
          <a:p>
            <a:r>
              <a:rPr lang="en-US" sz="1400" b="1"/>
              <a:t>Persistent Disability Associated with Ankle Sprains: A Prospective Examination of an Athletic Population. </a:t>
            </a:r>
            <a:r>
              <a:rPr lang="en-US" sz="1000" b="1"/>
              <a:t>Gerber JP</a:t>
            </a:r>
            <a:r>
              <a:rPr lang="en-US" sz="1000"/>
              <a:t>, Williams GN, Scoville CR, Arciero RA, Taylor DC. </a:t>
            </a:r>
            <a:r>
              <a:rPr lang="en-US" sz="1000" i="1"/>
              <a:t>Foot &amp; Ankle International, </a:t>
            </a:r>
            <a:r>
              <a:rPr lang="en-US" sz="1000"/>
              <a:t>1998 Oct;19(10):653-660.</a:t>
            </a:r>
            <a:endParaRPr lang="en-US" sz="1400"/>
          </a:p>
        </p:txBody>
      </p:sp>
      <p:sp>
        <p:nvSpPr>
          <p:cNvPr id="79" name="Rectangle 78"/>
          <p:cNvSpPr>
            <a:spLocks noChangeArrowheads="1"/>
          </p:cNvSpPr>
          <p:nvPr/>
        </p:nvSpPr>
        <p:spPr bwMode="auto">
          <a:xfrm>
            <a:off x="0" y="3665538"/>
            <a:ext cx="9144000" cy="677862"/>
          </a:xfrm>
          <a:prstGeom prst="rect">
            <a:avLst/>
          </a:prstGeom>
          <a:solidFill>
            <a:srgbClr val="92D050"/>
          </a:solidFill>
          <a:ln w="9525">
            <a:solidFill>
              <a:schemeClr val="tx1"/>
            </a:solidFill>
            <a:miter lim="800000"/>
            <a:headEnd/>
            <a:tailEnd/>
          </a:ln>
        </p:spPr>
        <p:txBody>
          <a:bodyPr>
            <a:spAutoFit/>
          </a:bodyPr>
          <a:lstStyle/>
          <a:p>
            <a:r>
              <a:rPr lang="en-US" sz="1400" b="1"/>
              <a:t>Comparison of the Single Assessment Numeric Evaluation method and two shoulder rating scales. Outcomes measures after shoulder surgery</a:t>
            </a:r>
            <a:r>
              <a:rPr lang="en-US" sz="1400"/>
              <a:t>. </a:t>
            </a:r>
            <a:r>
              <a:rPr lang="en-US" sz="1000"/>
              <a:t>Williams GN, </a:t>
            </a:r>
            <a:r>
              <a:rPr lang="en-US" sz="1000" b="1"/>
              <a:t>Gangel TJ</a:t>
            </a:r>
            <a:r>
              <a:rPr lang="en-US" sz="1000"/>
              <a:t>, Arciero RA, Uhorchak JM, Taylor DC. </a:t>
            </a:r>
            <a:r>
              <a:rPr lang="en-US" sz="1000" i="1"/>
              <a:t>Am J Sports Med</a:t>
            </a:r>
            <a:r>
              <a:rPr lang="en-US" sz="1000"/>
              <a:t>. 1999 Mar-Apr;27(2):214-21.</a:t>
            </a:r>
            <a:endParaRPr lang="en-US" sz="1400"/>
          </a:p>
        </p:txBody>
      </p:sp>
      <p:sp>
        <p:nvSpPr>
          <p:cNvPr id="80" name="Rectangle 79"/>
          <p:cNvSpPr>
            <a:spLocks noChangeArrowheads="1"/>
          </p:cNvSpPr>
          <p:nvPr/>
        </p:nvSpPr>
        <p:spPr bwMode="auto">
          <a:xfrm>
            <a:off x="0" y="4800600"/>
            <a:ext cx="9144000" cy="469900"/>
          </a:xfrm>
          <a:prstGeom prst="rect">
            <a:avLst/>
          </a:prstGeom>
          <a:solidFill>
            <a:srgbClr val="92D050"/>
          </a:solidFill>
          <a:ln w="9525">
            <a:solidFill>
              <a:schemeClr val="tx1"/>
            </a:solidFill>
            <a:miter lim="800000"/>
            <a:headEnd/>
            <a:tailEnd/>
          </a:ln>
        </p:spPr>
        <p:txBody>
          <a:bodyPr>
            <a:spAutoFit/>
          </a:bodyPr>
          <a:lstStyle/>
          <a:p>
            <a:r>
              <a:rPr lang="en-US" sz="1400" b="1"/>
              <a:t>Comparison of the single assessment numeric evaluation method and the Lysholm score</a:t>
            </a:r>
            <a:r>
              <a:rPr lang="en-US" sz="1000" b="1"/>
              <a:t>.  </a:t>
            </a:r>
            <a:r>
              <a:rPr lang="en-US" sz="1000"/>
              <a:t>Williams GN, Taylor DC, </a:t>
            </a:r>
            <a:r>
              <a:rPr lang="en-US" sz="1000" b="1"/>
              <a:t>Gangel TJ</a:t>
            </a:r>
            <a:r>
              <a:rPr lang="en-US" sz="1000"/>
              <a:t>, Uhorchak JM, Arciero RA.  </a:t>
            </a:r>
            <a:r>
              <a:rPr lang="en-US" sz="1000" i="1"/>
              <a:t>Clin Orthop Relat Res</a:t>
            </a:r>
            <a:r>
              <a:rPr lang="en-US" sz="1000"/>
              <a:t>. 2000 Apr;(373):184-92.</a:t>
            </a:r>
            <a:endParaRPr lang="en-US" sz="1400"/>
          </a:p>
        </p:txBody>
      </p:sp>
      <p:sp>
        <p:nvSpPr>
          <p:cNvPr id="43009" name="Rectangle 1"/>
          <p:cNvSpPr>
            <a:spLocks noChangeArrowheads="1"/>
          </p:cNvSpPr>
          <p:nvPr/>
        </p:nvSpPr>
        <p:spPr bwMode="auto">
          <a:xfrm>
            <a:off x="0" y="1981200"/>
            <a:ext cx="9144000" cy="307975"/>
          </a:xfrm>
          <a:prstGeom prst="rect">
            <a:avLst/>
          </a:prstGeom>
          <a:solidFill>
            <a:srgbClr val="92D050"/>
          </a:solidFill>
          <a:ln w="9525">
            <a:solidFill>
              <a:schemeClr val="tx1"/>
            </a:solidFill>
            <a:miter lim="800000"/>
            <a:headEnd/>
            <a:tailEnd/>
          </a:ln>
        </p:spPr>
        <p:txBody>
          <a:bodyPr anchor="ctr">
            <a:spAutoFit/>
          </a:bodyPr>
          <a:lstStyle/>
          <a:p>
            <a:pPr eaLnBrk="0" hangingPunct="0"/>
            <a:r>
              <a:rPr lang="en-US" sz="1400" b="1">
                <a:cs typeface="Times New Roman" pitchFamily="18" charset="0"/>
              </a:rPr>
              <a:t>Postural control after a 2-mile run. </a:t>
            </a:r>
            <a:r>
              <a:rPr lang="en-US" sz="1000" b="1">
                <a:cs typeface="Times New Roman" pitchFamily="18" charset="0"/>
              </a:rPr>
              <a:t>Pendergrass TL</a:t>
            </a:r>
            <a:r>
              <a:rPr lang="en-US" sz="1000">
                <a:cs typeface="Times New Roman" pitchFamily="18" charset="0"/>
              </a:rPr>
              <a:t>, Moore JH, </a:t>
            </a:r>
            <a:r>
              <a:rPr lang="en-US" sz="1000" b="1">
                <a:cs typeface="Times New Roman" pitchFamily="18" charset="0"/>
              </a:rPr>
              <a:t>Gerber JP</a:t>
            </a:r>
            <a:r>
              <a:rPr lang="en-US" sz="1000">
                <a:cs typeface="Times New Roman" pitchFamily="18" charset="0"/>
              </a:rPr>
              <a:t>: </a:t>
            </a:r>
            <a:r>
              <a:rPr lang="en-US" sz="1000" i="1">
                <a:cs typeface="Times New Roman" pitchFamily="18" charset="0"/>
              </a:rPr>
              <a:t>Mil Med</a:t>
            </a:r>
            <a:r>
              <a:rPr lang="en-US" sz="1000">
                <a:cs typeface="Times New Roman" pitchFamily="18" charset="0"/>
              </a:rPr>
              <a:t>. 2003 Nov; 168(11):896-903.</a:t>
            </a:r>
            <a:endParaRPr lang="en-US" sz="3200"/>
          </a:p>
        </p:txBody>
      </p:sp>
      <p:sp>
        <p:nvSpPr>
          <p:cNvPr id="81" name="Rectangle 80"/>
          <p:cNvSpPr>
            <a:spLocks noChangeArrowheads="1"/>
          </p:cNvSpPr>
          <p:nvPr/>
        </p:nvSpPr>
        <p:spPr bwMode="auto">
          <a:xfrm>
            <a:off x="0" y="4308475"/>
            <a:ext cx="9144000" cy="492125"/>
          </a:xfrm>
          <a:prstGeom prst="rect">
            <a:avLst/>
          </a:prstGeom>
          <a:solidFill>
            <a:srgbClr val="92D050"/>
          </a:solidFill>
          <a:ln w="9525">
            <a:solidFill>
              <a:schemeClr val="tx1"/>
            </a:solidFill>
            <a:miter lim="800000"/>
            <a:headEnd/>
            <a:tailEnd/>
          </a:ln>
        </p:spPr>
        <p:txBody>
          <a:bodyPr>
            <a:spAutoFit/>
          </a:bodyPr>
          <a:lstStyle/>
          <a:p>
            <a:r>
              <a:rPr lang="en-US" sz="1400" b="1"/>
              <a:t>Evaluation of the sports ankle rating system in young, athletic individuals with acute lateral ankle sprains</a:t>
            </a:r>
            <a:r>
              <a:rPr lang="en-US" sz="1600"/>
              <a:t>. </a:t>
            </a:r>
            <a:r>
              <a:rPr lang="en-US" sz="1000"/>
              <a:t>Williams GN, </a:t>
            </a:r>
            <a:r>
              <a:rPr lang="en-US" sz="1000" b="1"/>
              <a:t>Molloy JM</a:t>
            </a:r>
            <a:r>
              <a:rPr lang="en-US" sz="1000"/>
              <a:t>, DeBerardino TM, Arciero RA, and Taylor DC: </a:t>
            </a:r>
            <a:r>
              <a:rPr lang="en-US" sz="1000" i="1"/>
              <a:t>Foot &amp; Ankle International</a:t>
            </a:r>
            <a:r>
              <a:rPr lang="en-US" sz="1000"/>
              <a:t>, 2003; 24(3).</a:t>
            </a:r>
            <a:endParaRPr lang="en-US" sz="1400"/>
          </a:p>
        </p:txBody>
      </p:sp>
      <p:grpSp>
        <p:nvGrpSpPr>
          <p:cNvPr id="2" name="Group 27"/>
          <p:cNvGrpSpPr>
            <a:grpSpLocks/>
          </p:cNvGrpSpPr>
          <p:nvPr/>
        </p:nvGrpSpPr>
        <p:grpSpPr bwMode="auto">
          <a:xfrm>
            <a:off x="0" y="304800"/>
            <a:ext cx="9144000" cy="6030428"/>
            <a:chOff x="0" y="305548"/>
            <a:chExt cx="9144000" cy="6029231"/>
          </a:xfrm>
        </p:grpSpPr>
        <p:sp>
          <p:nvSpPr>
            <p:cNvPr id="13341" name="Rectangle 28"/>
            <p:cNvSpPr>
              <a:spLocks noChangeArrowheads="1"/>
            </p:cNvSpPr>
            <p:nvPr/>
          </p:nvSpPr>
          <p:spPr bwMode="auto">
            <a:xfrm>
              <a:off x="0" y="305548"/>
              <a:ext cx="9144000" cy="469359"/>
            </a:xfrm>
            <a:prstGeom prst="rect">
              <a:avLst/>
            </a:prstGeom>
            <a:solidFill>
              <a:srgbClr val="FFFF00"/>
            </a:solidFill>
            <a:ln w="9525">
              <a:solidFill>
                <a:schemeClr val="tx1"/>
              </a:solidFill>
              <a:miter lim="800000"/>
              <a:headEnd/>
              <a:tailEnd/>
            </a:ln>
          </p:spPr>
          <p:txBody>
            <a:bodyPr>
              <a:spAutoFit/>
            </a:bodyPr>
            <a:lstStyle/>
            <a:p>
              <a:r>
                <a:rPr lang="en-US" sz="1400" b="1" dirty="0" err="1"/>
                <a:t>Hypothenar</a:t>
              </a:r>
              <a:r>
                <a:rPr lang="en-US" sz="1400" b="1" dirty="0"/>
                <a:t> Hammer Syndrome: case report with clinical and infrared </a:t>
              </a:r>
              <a:r>
                <a:rPr lang="en-US" sz="1400" b="1" dirty="0" err="1"/>
                <a:t>thermographic</a:t>
              </a:r>
              <a:r>
                <a:rPr lang="en-US" sz="1400" b="1" dirty="0"/>
                <a:t> correlations. </a:t>
              </a:r>
              <a:r>
                <a:rPr lang="en-US" sz="1000" b="1" dirty="0"/>
                <a:t>Molloy JM</a:t>
              </a:r>
              <a:r>
                <a:rPr lang="en-US" sz="1000" dirty="0"/>
                <a:t>, Pascoe DD, Smith JW, </a:t>
              </a:r>
              <a:r>
                <a:rPr lang="en-US" sz="1000" dirty="0" err="1"/>
                <a:t>Purohit</a:t>
              </a:r>
              <a:r>
                <a:rPr lang="en-US" sz="1000" dirty="0"/>
                <a:t> RC, Herrick RT. </a:t>
              </a:r>
              <a:r>
                <a:rPr lang="en-US" sz="1000" i="1" dirty="0" err="1"/>
                <a:t>Thermology</a:t>
              </a:r>
              <a:r>
                <a:rPr lang="en-US" sz="1000" i="1" dirty="0"/>
                <a:t> International</a:t>
              </a:r>
              <a:r>
                <a:rPr lang="en-US" sz="1000" dirty="0"/>
                <a:t>.  2005; 15 (2). </a:t>
              </a:r>
            </a:p>
          </p:txBody>
        </p:sp>
        <p:sp>
          <p:nvSpPr>
            <p:cNvPr id="13342" name="Rectangle 29"/>
            <p:cNvSpPr>
              <a:spLocks noChangeArrowheads="1"/>
            </p:cNvSpPr>
            <p:nvPr/>
          </p:nvSpPr>
          <p:spPr bwMode="auto">
            <a:xfrm>
              <a:off x="0" y="2918936"/>
              <a:ext cx="9144000" cy="738664"/>
            </a:xfrm>
            <a:prstGeom prst="rect">
              <a:avLst/>
            </a:prstGeom>
            <a:solidFill>
              <a:srgbClr val="FFFF00"/>
            </a:solidFill>
            <a:ln w="9525">
              <a:solidFill>
                <a:schemeClr val="tx1"/>
              </a:solidFill>
              <a:miter lim="800000"/>
              <a:headEnd/>
              <a:tailEnd/>
            </a:ln>
          </p:spPr>
          <p:txBody>
            <a:bodyPr>
              <a:spAutoFit/>
            </a:bodyPr>
            <a:lstStyle/>
            <a:p>
              <a:r>
                <a:rPr lang="en-US" sz="1400" b="1"/>
                <a:t>High-intensity resistance training amplifies muscle hypertrophy and functional gains in persons with Parkinson’s disease. </a:t>
              </a:r>
              <a:r>
                <a:rPr lang="en-US" sz="1400"/>
                <a:t>Dibble LE, Hale TF, Marcus RL, Droge J, </a:t>
              </a:r>
              <a:r>
                <a:rPr lang="en-US" sz="1400" b="1"/>
                <a:t>Gerber JP</a:t>
              </a:r>
              <a:r>
                <a:rPr lang="en-US" sz="1400"/>
                <a:t>, LaStayo PC. </a:t>
              </a:r>
              <a:r>
                <a:rPr lang="en-US" sz="1400" i="1"/>
                <a:t>Mov Disord.</a:t>
              </a:r>
              <a:r>
                <a:rPr lang="en-US" sz="1400"/>
                <a:t> 2006 Sep:21(9):1444-52.</a:t>
              </a:r>
              <a:endParaRPr lang="en-US" sz="1000"/>
            </a:p>
          </p:txBody>
        </p:sp>
        <p:sp>
          <p:nvSpPr>
            <p:cNvPr id="13343" name="Rectangle 30"/>
            <p:cNvSpPr>
              <a:spLocks noChangeArrowheads="1"/>
            </p:cNvSpPr>
            <p:nvPr/>
          </p:nvSpPr>
          <p:spPr bwMode="auto">
            <a:xfrm>
              <a:off x="0" y="2286000"/>
              <a:ext cx="9144000" cy="677108"/>
            </a:xfrm>
            <a:prstGeom prst="rect">
              <a:avLst/>
            </a:prstGeom>
            <a:solidFill>
              <a:srgbClr val="FFFF00"/>
            </a:solidFill>
            <a:ln w="9525">
              <a:solidFill>
                <a:schemeClr val="tx1"/>
              </a:solidFill>
              <a:miter lim="800000"/>
              <a:headEnd/>
              <a:tailEnd/>
            </a:ln>
          </p:spPr>
          <p:txBody>
            <a:bodyPr>
              <a:spAutoFit/>
            </a:bodyPr>
            <a:lstStyle/>
            <a:p>
              <a:r>
                <a:rPr lang="en-US" sz="1400" b="1"/>
                <a:t>Early Application of Negative Work via Eccentric Ergometry Following Anterior Cruciate Ligament Reconstruction: A Case Report. </a:t>
              </a:r>
              <a:r>
                <a:rPr lang="en-US" sz="1000" b="1"/>
                <a:t>Gerber JP, Marcus RL ,</a:t>
              </a:r>
              <a:r>
                <a:rPr lang="en-US" sz="1000"/>
                <a:t> Dibble LE, Greis P, LaStayo PC. </a:t>
              </a:r>
              <a:r>
                <a:rPr lang="en-US" sz="1000" i="1"/>
                <a:t>J Orthop Sports Phys Ther.</a:t>
              </a:r>
              <a:r>
                <a:rPr lang="en-US" sz="1000"/>
                <a:t> 2006 May;36(5):298-307.</a:t>
              </a:r>
            </a:p>
          </p:txBody>
        </p:sp>
        <p:sp>
          <p:nvSpPr>
            <p:cNvPr id="13344" name="Rectangle 31"/>
            <p:cNvSpPr>
              <a:spLocks noChangeArrowheads="1"/>
            </p:cNvSpPr>
            <p:nvPr/>
          </p:nvSpPr>
          <p:spPr bwMode="auto">
            <a:xfrm>
              <a:off x="0" y="1295951"/>
              <a:ext cx="9144000" cy="677108"/>
            </a:xfrm>
            <a:prstGeom prst="rect">
              <a:avLst/>
            </a:prstGeom>
            <a:solidFill>
              <a:srgbClr val="FFFF00"/>
            </a:solidFill>
            <a:ln w="9525">
              <a:solidFill>
                <a:schemeClr val="tx1"/>
              </a:solidFill>
              <a:miter lim="800000"/>
              <a:headEnd/>
              <a:tailEnd/>
            </a:ln>
          </p:spPr>
          <p:txBody>
            <a:bodyPr>
              <a:spAutoFit/>
            </a:bodyPr>
            <a:lstStyle/>
            <a:p>
              <a:r>
                <a:rPr lang="en-US" sz="1400" b="1"/>
                <a:t>Safety, feasibility, and efficacy of negative work exercise via eccentric muscle activity following anterior cruciate ligament reconstruction</a:t>
              </a:r>
              <a:r>
                <a:rPr lang="en-US" sz="1000" b="1"/>
                <a:t>. Gerber JP</a:t>
              </a:r>
              <a:r>
                <a:rPr lang="en-US" sz="1000"/>
                <a:t>, Marcus RL, Dibble LE, Greis PE, Burks RT, LaStayo PC. </a:t>
              </a:r>
              <a:r>
                <a:rPr lang="en-US" sz="1000" i="1"/>
                <a:t>J Orthop Sports Phys Ther</a:t>
              </a:r>
              <a:r>
                <a:rPr lang="en-US" sz="1000"/>
                <a:t>. 2007 Jan;37(1):10-8.</a:t>
              </a:r>
              <a:endParaRPr lang="en-US" sz="1400"/>
            </a:p>
          </p:txBody>
        </p:sp>
        <p:sp>
          <p:nvSpPr>
            <p:cNvPr id="13345" name="Rectangle 32"/>
            <p:cNvSpPr>
              <a:spLocks noChangeArrowheads="1"/>
            </p:cNvSpPr>
            <p:nvPr/>
          </p:nvSpPr>
          <p:spPr bwMode="auto">
            <a:xfrm>
              <a:off x="0" y="772180"/>
              <a:ext cx="9144000" cy="523220"/>
            </a:xfrm>
            <a:prstGeom prst="rect">
              <a:avLst/>
            </a:prstGeom>
            <a:solidFill>
              <a:srgbClr val="FFFF00"/>
            </a:solidFill>
            <a:ln w="9525">
              <a:solidFill>
                <a:schemeClr val="tx1"/>
              </a:solidFill>
              <a:miter lim="800000"/>
              <a:headEnd/>
              <a:tailEnd/>
            </a:ln>
          </p:spPr>
          <p:txBody>
            <a:bodyPr>
              <a:spAutoFit/>
            </a:bodyPr>
            <a:lstStyle/>
            <a:p>
              <a:r>
                <a:rPr lang="en-US" sz="1400" b="1" dirty="0"/>
                <a:t>Effects of early progressive eccentric exercise on muscle structure after anterior </a:t>
              </a:r>
              <a:r>
                <a:rPr lang="en-US" sz="1400" b="1" dirty="0" err="1"/>
                <a:t>cruciate</a:t>
              </a:r>
              <a:r>
                <a:rPr lang="en-US" sz="1400" b="1" dirty="0"/>
                <a:t> ligament reconstruction. </a:t>
              </a:r>
              <a:r>
                <a:rPr lang="en-US" sz="1000" b="1" dirty="0"/>
                <a:t>Gerber JP</a:t>
              </a:r>
              <a:r>
                <a:rPr lang="en-US" sz="1000" dirty="0"/>
                <a:t>, Marcus RL, Dibble LE, </a:t>
              </a:r>
              <a:r>
                <a:rPr lang="en-US" sz="1000" dirty="0" err="1"/>
                <a:t>Greis</a:t>
              </a:r>
              <a:r>
                <a:rPr lang="en-US" sz="1000" dirty="0"/>
                <a:t> PE, Burks RT, LaStayo PC </a:t>
              </a:r>
              <a:r>
                <a:rPr lang="en-US" sz="1000" i="1" dirty="0"/>
                <a:t>J Bone Joint </a:t>
              </a:r>
              <a:r>
                <a:rPr lang="en-US" sz="1000" i="1" dirty="0" err="1"/>
                <a:t>Surg</a:t>
              </a:r>
              <a:r>
                <a:rPr lang="en-US" sz="1000" i="1" dirty="0"/>
                <a:t> Am</a:t>
              </a:r>
              <a:r>
                <a:rPr lang="en-US" sz="1000" dirty="0"/>
                <a:t>. 2007 Mar;89(3):559-70. </a:t>
              </a:r>
              <a:endParaRPr lang="en-US" sz="1400" dirty="0"/>
            </a:p>
          </p:txBody>
        </p:sp>
        <p:sp>
          <p:nvSpPr>
            <p:cNvPr id="13346" name="Rectangle 33"/>
            <p:cNvSpPr>
              <a:spLocks noChangeArrowheads="1"/>
            </p:cNvSpPr>
            <p:nvPr/>
          </p:nvSpPr>
          <p:spPr bwMode="auto">
            <a:xfrm>
              <a:off x="0" y="5657671"/>
              <a:ext cx="9144000" cy="677108"/>
            </a:xfrm>
            <a:prstGeom prst="rect">
              <a:avLst/>
            </a:prstGeom>
            <a:solidFill>
              <a:srgbClr val="FFFF00"/>
            </a:solidFill>
            <a:ln w="9525">
              <a:solidFill>
                <a:schemeClr val="tx1"/>
              </a:solidFill>
              <a:miter lim="800000"/>
              <a:headEnd/>
              <a:tailEnd/>
            </a:ln>
          </p:spPr>
          <p:txBody>
            <a:bodyPr>
              <a:spAutoFit/>
            </a:bodyPr>
            <a:lstStyle/>
            <a:p>
              <a:r>
                <a:rPr lang="en-US" sz="1400" b="1"/>
                <a:t>Influence of Running Shoe Type on Distribution and Magnitude of Plantar Pressures among Those with Pes Planus or Pes Cavus Feet. </a:t>
              </a:r>
              <a:r>
                <a:rPr lang="en-US" sz="1000" b="1"/>
                <a:t>Molloy JM</a:t>
              </a:r>
              <a:r>
                <a:rPr lang="en-US" sz="1000"/>
                <a:t>, Yeykal NS, Tragord BS, Neal MS, Nelson ES, Christie DS, Teyhen DS, McPoil TM </a:t>
              </a:r>
              <a:r>
                <a:rPr lang="en-US" sz="1000" i="1"/>
                <a:t>Clin Biomech</a:t>
              </a:r>
              <a:r>
                <a:rPr lang="en-US" sz="1000"/>
                <a:t> 2008; 23(5): 708-709.</a:t>
              </a:r>
              <a:endParaRPr lang="en-US" sz="1400"/>
            </a:p>
          </p:txBody>
        </p:sp>
      </p:gr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4" descr="C:\ORTHO\PHOTOS\MVC-019S.JPG"/>
          <p:cNvPicPr>
            <a:picLocks noChangeAspect="1" noChangeArrowheads="1"/>
          </p:cNvPicPr>
          <p:nvPr/>
        </p:nvPicPr>
        <p:blipFill>
          <a:blip r:embed="rId3" cstate="print"/>
          <a:srcRect/>
          <a:stretch>
            <a:fillRect/>
          </a:stretch>
        </p:blipFill>
        <p:spPr bwMode="auto">
          <a:xfrm>
            <a:off x="-26988" y="0"/>
            <a:ext cx="9170988" cy="6858000"/>
          </a:xfrm>
          <a:prstGeom prst="rect">
            <a:avLst/>
          </a:prstGeom>
          <a:noFill/>
          <a:ln w="9525">
            <a:noFill/>
            <a:miter lim="800000"/>
            <a:headEnd/>
            <a:tailEnd/>
          </a:ln>
        </p:spPr>
      </p:pic>
      <p:grpSp>
        <p:nvGrpSpPr>
          <p:cNvPr id="2" name="Group 10"/>
          <p:cNvGrpSpPr>
            <a:grpSpLocks/>
          </p:cNvGrpSpPr>
          <p:nvPr/>
        </p:nvGrpSpPr>
        <p:grpSpPr bwMode="auto">
          <a:xfrm>
            <a:off x="0" y="0"/>
            <a:ext cx="9144000" cy="1057275"/>
            <a:chOff x="0" y="0"/>
            <a:chExt cx="9144000" cy="1057275"/>
          </a:xfrm>
        </p:grpSpPr>
        <p:sp>
          <p:nvSpPr>
            <p:cNvPr id="17418" name="Rectangle 4"/>
            <p:cNvSpPr>
              <a:spLocks noChangeArrowheads="1"/>
            </p:cNvSpPr>
            <p:nvPr/>
          </p:nvSpPr>
          <p:spPr bwMode="auto">
            <a:xfrm>
              <a:off x="0" y="0"/>
              <a:ext cx="9144000" cy="523875"/>
            </a:xfrm>
            <a:prstGeom prst="rect">
              <a:avLst/>
            </a:prstGeom>
            <a:solidFill>
              <a:srgbClr val="FFFF00"/>
            </a:solidFill>
            <a:ln w="9525">
              <a:noFill/>
              <a:miter lim="800000"/>
              <a:headEnd/>
              <a:tailEnd/>
            </a:ln>
          </p:spPr>
          <p:txBody>
            <a:bodyPr>
              <a:spAutoFit/>
            </a:bodyPr>
            <a:lstStyle/>
            <a:p>
              <a:r>
                <a:rPr lang="en-US" sz="1400" b="1"/>
                <a:t>Relative Risk of Injury Associated with Participation in Intramural Rugby at the United States Military Academy.  </a:t>
              </a:r>
              <a:r>
                <a:rPr lang="en-US" sz="1000"/>
                <a:t>Cameron KL, Yunker CA, Koesterer AC. Journal of Athletic Training, Vol. 36(S), May 2001.</a:t>
              </a:r>
              <a:endParaRPr lang="en-US" sz="1400"/>
            </a:p>
          </p:txBody>
        </p:sp>
        <p:sp>
          <p:nvSpPr>
            <p:cNvPr id="17419" name="TextBox 9"/>
            <p:cNvSpPr txBox="1">
              <a:spLocks noChangeArrowheads="1"/>
            </p:cNvSpPr>
            <p:nvPr/>
          </p:nvSpPr>
          <p:spPr bwMode="auto">
            <a:xfrm>
              <a:off x="0" y="533400"/>
              <a:ext cx="9144000" cy="523875"/>
            </a:xfrm>
            <a:prstGeom prst="rect">
              <a:avLst/>
            </a:prstGeom>
            <a:solidFill>
              <a:srgbClr val="92D050"/>
            </a:solidFill>
            <a:ln w="9525">
              <a:noFill/>
              <a:miter lim="800000"/>
              <a:headEnd/>
              <a:tailEnd/>
            </a:ln>
          </p:spPr>
          <p:txBody>
            <a:bodyPr>
              <a:spAutoFit/>
            </a:bodyPr>
            <a:lstStyle/>
            <a:p>
              <a:r>
                <a:rPr lang="en-US" sz="1400"/>
                <a:t>Incidence of injury: 22.31 injuries per 100 players or 15.86 injuries per 1000 exposures to injury.  Overall 605 injuries by athletes exposed to injury 38,151 times</a:t>
              </a:r>
            </a:p>
          </p:txBody>
        </p:sp>
      </p:grpSp>
      <p:grpSp>
        <p:nvGrpSpPr>
          <p:cNvPr id="3" name="Group 8"/>
          <p:cNvGrpSpPr>
            <a:grpSpLocks/>
          </p:cNvGrpSpPr>
          <p:nvPr/>
        </p:nvGrpSpPr>
        <p:grpSpPr bwMode="auto">
          <a:xfrm>
            <a:off x="4800600" y="1447800"/>
            <a:ext cx="4181475" cy="5035550"/>
            <a:chOff x="4800600" y="1447800"/>
            <a:chExt cx="4181475" cy="5035755"/>
          </a:xfrm>
        </p:grpSpPr>
        <p:pic>
          <p:nvPicPr>
            <p:cNvPr id="17416" name="Picture 3" descr="A:\STANKIEWICZ_BRANDON_JOSEPH____20_203-64-1372\01006182_20010411\59553.jpg"/>
            <p:cNvPicPr>
              <a:picLocks noChangeAspect="1" noChangeArrowheads="1"/>
            </p:cNvPicPr>
            <p:nvPr/>
          </p:nvPicPr>
          <p:blipFill>
            <a:blip r:embed="rId4" cstate="print"/>
            <a:srcRect/>
            <a:stretch>
              <a:fillRect/>
            </a:stretch>
          </p:blipFill>
          <p:spPr bwMode="auto">
            <a:xfrm>
              <a:off x="4800600" y="1447800"/>
              <a:ext cx="4181475" cy="5035755"/>
            </a:xfrm>
            <a:prstGeom prst="rect">
              <a:avLst/>
            </a:prstGeom>
            <a:noFill/>
            <a:ln w="9525">
              <a:noFill/>
              <a:miter lim="800000"/>
              <a:headEnd/>
              <a:tailEnd/>
            </a:ln>
          </p:spPr>
        </p:pic>
        <p:sp>
          <p:nvSpPr>
            <p:cNvPr id="6" name="Text Box 3"/>
            <p:cNvSpPr txBox="1">
              <a:spLocks noChangeArrowheads="1"/>
            </p:cNvSpPr>
            <p:nvPr/>
          </p:nvSpPr>
          <p:spPr bwMode="auto">
            <a:xfrm>
              <a:off x="5105400" y="1524003"/>
              <a:ext cx="3706813" cy="900150"/>
            </a:xfrm>
            <a:prstGeom prst="rect">
              <a:avLst/>
            </a:prstGeom>
            <a:solidFill>
              <a:srgbClr val="FFFF00"/>
            </a:solidFill>
            <a:ln w="9525">
              <a:noFill/>
              <a:miter lim="800000"/>
              <a:headEnd/>
              <a:tailEnd/>
            </a:ln>
            <a:effectLst/>
          </p:spPr>
          <p:txBody>
            <a:bodyPr wrap="none">
              <a:spAutoFit/>
            </a:bodyPr>
            <a:lstStyle/>
            <a:p>
              <a:pPr>
                <a:defRPr/>
              </a:pPr>
              <a:r>
                <a:rPr lang="en-US" sz="1050" b="1" dirty="0">
                  <a:effectLst>
                    <a:outerShdw blurRad="38100" dist="38100" dir="2700000" algn="tl">
                      <a:srgbClr val="FFFFFF"/>
                    </a:outerShdw>
                  </a:effectLst>
                </a:rPr>
                <a:t>Cadet stuck arm into scrum on his first day of practice.</a:t>
              </a:r>
            </a:p>
            <a:p>
              <a:pPr>
                <a:defRPr/>
              </a:pPr>
              <a:r>
                <a:rPr lang="en-US" sz="1050" b="1" dirty="0">
                  <a:effectLst>
                    <a:outerShdw blurRad="38100" dist="38100" dir="2700000" algn="tl">
                      <a:srgbClr val="FFFFFF"/>
                    </a:outerShdw>
                  </a:effectLst>
                </a:rPr>
                <a:t>(L) Radial-</a:t>
              </a:r>
              <a:r>
                <a:rPr lang="en-US" sz="1050" b="1" dirty="0" err="1">
                  <a:effectLst>
                    <a:outerShdw blurRad="38100" dist="38100" dir="2700000" algn="tl">
                      <a:srgbClr val="FFFFFF"/>
                    </a:outerShdw>
                  </a:effectLst>
                </a:rPr>
                <a:t>Ulnar</a:t>
              </a:r>
              <a:r>
                <a:rPr lang="en-US" sz="1050" b="1" dirty="0">
                  <a:effectLst>
                    <a:outerShdw blurRad="38100" dist="38100" dir="2700000" algn="tl">
                      <a:srgbClr val="FFFFFF"/>
                    </a:outerShdw>
                  </a:effectLst>
                </a:rPr>
                <a:t> fracture (Both Bones Fracture)</a:t>
              </a:r>
            </a:p>
            <a:p>
              <a:pPr>
                <a:defRPr/>
              </a:pPr>
              <a:r>
                <a:rPr lang="en-US" sz="1050" b="1" dirty="0" err="1">
                  <a:effectLst>
                    <a:outerShdw blurRad="38100" dist="38100" dir="2700000" algn="tl">
                      <a:srgbClr val="FFFFFF"/>
                    </a:outerShdw>
                  </a:effectLst>
                </a:rPr>
                <a:t>Neuro</a:t>
              </a:r>
              <a:r>
                <a:rPr lang="en-US" sz="1050" b="1" dirty="0">
                  <a:effectLst>
                    <a:outerShdw blurRad="38100" dist="38100" dir="2700000" algn="tl">
                      <a:srgbClr val="FFFFFF"/>
                    </a:outerShdw>
                  </a:effectLst>
                </a:rPr>
                <a:t>-Vascular status: intact</a:t>
              </a:r>
            </a:p>
            <a:p>
              <a:pPr>
                <a:defRPr/>
              </a:pPr>
              <a:r>
                <a:rPr lang="en-US" sz="1050" b="1" dirty="0">
                  <a:effectLst>
                    <a:outerShdw blurRad="38100" dist="38100" dir="2700000" algn="tl">
                      <a:srgbClr val="FFFFFF"/>
                    </a:outerShdw>
                  </a:effectLst>
                </a:rPr>
                <a:t>Obvious deformity of (L) forearm</a:t>
              </a:r>
            </a:p>
            <a:p>
              <a:pPr>
                <a:defRPr/>
              </a:pPr>
              <a:r>
                <a:rPr lang="en-US" sz="1050" b="1" dirty="0">
                  <a:effectLst>
                    <a:outerShdw blurRad="38100" dist="38100" dir="2700000" algn="tl">
                      <a:srgbClr val="FFFFFF"/>
                    </a:outerShdw>
                  </a:effectLst>
                </a:rPr>
                <a:t>DOS: 12 Apr 01</a:t>
              </a:r>
            </a:p>
          </p:txBody>
        </p:sp>
      </p:grpSp>
      <p:grpSp>
        <p:nvGrpSpPr>
          <p:cNvPr id="4" name="Group 10"/>
          <p:cNvGrpSpPr>
            <a:grpSpLocks/>
          </p:cNvGrpSpPr>
          <p:nvPr/>
        </p:nvGrpSpPr>
        <p:grpSpPr bwMode="auto">
          <a:xfrm>
            <a:off x="228600" y="1447800"/>
            <a:ext cx="4191000" cy="5046663"/>
            <a:chOff x="228600" y="1447800"/>
            <a:chExt cx="4191000" cy="5047225"/>
          </a:xfrm>
        </p:grpSpPr>
        <p:pic>
          <p:nvPicPr>
            <p:cNvPr id="17414" name="Picture 6" descr="A:\KIM_PAUL_WOO_YOUNG___20_612-07-1207\01010382_20010622\134221.jpg"/>
            <p:cNvPicPr>
              <a:picLocks noChangeAspect="1" noChangeArrowheads="1"/>
            </p:cNvPicPr>
            <p:nvPr/>
          </p:nvPicPr>
          <p:blipFill>
            <a:blip r:embed="rId5" cstate="print"/>
            <a:srcRect/>
            <a:stretch>
              <a:fillRect/>
            </a:stretch>
          </p:blipFill>
          <p:spPr bwMode="auto">
            <a:xfrm>
              <a:off x="228600" y="1447800"/>
              <a:ext cx="4191000" cy="5047225"/>
            </a:xfrm>
            <a:prstGeom prst="rect">
              <a:avLst/>
            </a:prstGeom>
            <a:noFill/>
            <a:ln w="9525">
              <a:noFill/>
              <a:miter lim="800000"/>
              <a:headEnd/>
              <a:tailEnd/>
            </a:ln>
          </p:spPr>
        </p:pic>
        <p:sp>
          <p:nvSpPr>
            <p:cNvPr id="10" name="Text Box 4"/>
            <p:cNvSpPr txBox="1">
              <a:spLocks noChangeArrowheads="1"/>
            </p:cNvSpPr>
            <p:nvPr/>
          </p:nvSpPr>
          <p:spPr bwMode="auto">
            <a:xfrm>
              <a:off x="381000" y="5334433"/>
              <a:ext cx="3962400" cy="1062156"/>
            </a:xfrm>
            <a:prstGeom prst="rect">
              <a:avLst/>
            </a:prstGeom>
            <a:solidFill>
              <a:srgbClr val="FFFF00"/>
            </a:solidFill>
            <a:ln w="9525">
              <a:noFill/>
              <a:miter lim="800000"/>
              <a:headEnd/>
              <a:tailEnd/>
            </a:ln>
            <a:effectLst/>
          </p:spPr>
          <p:txBody>
            <a:bodyPr>
              <a:spAutoFit/>
            </a:bodyPr>
            <a:lstStyle/>
            <a:p>
              <a:pPr>
                <a:defRPr/>
              </a:pPr>
              <a:r>
                <a:rPr lang="en-US" sz="1050" b="1" dirty="0">
                  <a:effectLst>
                    <a:outerShdw blurRad="38100" dist="38100" dir="2700000" algn="tl">
                      <a:srgbClr val="FFFFFF"/>
                    </a:outerShdw>
                  </a:effectLst>
                </a:rPr>
                <a:t>Cadet  had Knee-to-knee impact  --  Limped off field with assistance.  Weight-bearing but with pain --kneecap looks different -- Visible and Palpable patellar defect.</a:t>
              </a:r>
            </a:p>
            <a:p>
              <a:pPr>
                <a:defRPr/>
              </a:pPr>
              <a:r>
                <a:rPr lang="en-US" sz="1050" b="1" dirty="0" err="1">
                  <a:effectLst>
                    <a:outerShdw blurRad="38100" dist="38100" dir="2700000" algn="tl">
                      <a:srgbClr val="FFFFFF"/>
                    </a:outerShdw>
                  </a:effectLst>
                </a:rPr>
                <a:t>Dx</a:t>
              </a:r>
              <a:r>
                <a:rPr lang="en-US" sz="1050" b="1" dirty="0">
                  <a:effectLst>
                    <a:outerShdw blurRad="38100" dist="38100" dir="2700000" algn="tl">
                      <a:srgbClr val="FFFFFF"/>
                    </a:outerShdw>
                  </a:effectLst>
                </a:rPr>
                <a:t>: Tripod patellar fracture.</a:t>
              </a:r>
            </a:p>
            <a:p>
              <a:pPr>
                <a:defRPr/>
              </a:pPr>
              <a:r>
                <a:rPr lang="en-US" sz="1050" b="1" dirty="0">
                  <a:effectLst>
                    <a:outerShdw blurRad="38100" dist="38100" dir="2700000" algn="tl">
                      <a:srgbClr val="FFFFFF"/>
                    </a:outerShdw>
                  </a:effectLst>
                </a:rPr>
                <a:t>Surgery: ORIF of comminuted intra-</a:t>
              </a:r>
              <a:r>
                <a:rPr lang="en-US" sz="1050" b="1" dirty="0" err="1">
                  <a:effectLst>
                    <a:outerShdw blurRad="38100" dist="38100" dir="2700000" algn="tl">
                      <a:srgbClr val="FFFFFF"/>
                    </a:outerShdw>
                  </a:effectLst>
                </a:rPr>
                <a:t>articular</a:t>
              </a:r>
              <a:r>
                <a:rPr lang="en-US" sz="1050" b="1" dirty="0">
                  <a:effectLst>
                    <a:outerShdw blurRad="38100" dist="38100" dir="2700000" algn="tl">
                      <a:srgbClr val="FFFFFF"/>
                    </a:outerShdw>
                  </a:effectLst>
                </a:rPr>
                <a:t> </a:t>
              </a:r>
              <a:r>
                <a:rPr lang="en-US" sz="1050" b="1" dirty="0" err="1">
                  <a:effectLst>
                    <a:outerShdw blurRad="38100" dist="38100" dir="2700000" algn="tl">
                      <a:srgbClr val="FFFFFF"/>
                    </a:outerShdw>
                  </a:effectLst>
                </a:rPr>
                <a:t>fx</a:t>
              </a:r>
              <a:r>
                <a:rPr lang="en-US" sz="1050" b="1" dirty="0">
                  <a:effectLst>
                    <a:outerShdw blurRad="38100" dist="38100" dir="2700000" algn="tl">
                      <a:srgbClr val="FFFFFF"/>
                    </a:outerShdw>
                  </a:effectLst>
                </a:rPr>
                <a:t> of patella – 8mm separation of fragments</a:t>
              </a: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457200" y="228600"/>
            <a:ext cx="8229600" cy="838200"/>
          </a:xfrm>
        </p:spPr>
        <p:txBody>
          <a:bodyPr/>
          <a:lstStyle/>
          <a:p>
            <a:r>
              <a:rPr lang="en-US" dirty="0" smtClean="0"/>
              <a:t>Class of 2011</a:t>
            </a:r>
            <a:endParaRPr lang="en-US" dirty="0"/>
          </a:p>
        </p:txBody>
      </p:sp>
      <p:pic>
        <p:nvPicPr>
          <p:cNvPr id="4" name="Picture 3" descr="IMG_0104.JPG"/>
          <p:cNvPicPr>
            <a:picLocks noChangeAspect="1"/>
          </p:cNvPicPr>
          <p:nvPr/>
        </p:nvPicPr>
        <p:blipFill>
          <a:blip r:embed="rId3" cstate="print"/>
          <a:stretch>
            <a:fillRect/>
          </a:stretch>
        </p:blipFill>
        <p:spPr>
          <a:xfrm>
            <a:off x="1447800" y="1981200"/>
            <a:ext cx="6629400" cy="44196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457200" y="228600"/>
            <a:ext cx="8229600" cy="838200"/>
          </a:xfrm>
        </p:spPr>
        <p:txBody>
          <a:bodyPr/>
          <a:lstStyle/>
          <a:p>
            <a:r>
              <a:rPr lang="en-US" dirty="0" smtClean="0"/>
              <a:t>Class of 2011</a:t>
            </a:r>
            <a:endParaRPr lang="en-US" dirty="0"/>
          </a:p>
        </p:txBody>
      </p:sp>
      <p:sp>
        <p:nvSpPr>
          <p:cNvPr id="159747" name="Rectangle 3"/>
          <p:cNvSpPr>
            <a:spLocks noGrp="1" noChangeArrowheads="1"/>
          </p:cNvSpPr>
          <p:nvPr>
            <p:ph type="body" idx="1"/>
          </p:nvPr>
        </p:nvSpPr>
        <p:spPr>
          <a:xfrm>
            <a:off x="228600" y="1752600"/>
            <a:ext cx="8686800" cy="4953000"/>
          </a:xfrm>
        </p:spPr>
        <p:txBody>
          <a:bodyPr/>
          <a:lstStyle/>
          <a:p>
            <a:pPr marL="533400" indent="-533400"/>
            <a:r>
              <a:rPr lang="en-US" dirty="0"/>
              <a:t>Director: Parry Gerber</a:t>
            </a:r>
          </a:p>
          <a:p>
            <a:pPr marL="533400" indent="-533400"/>
            <a:r>
              <a:rPr lang="en-US" dirty="0"/>
              <a:t>Residents: </a:t>
            </a:r>
            <a:r>
              <a:rPr lang="en-US" dirty="0" smtClean="0"/>
              <a:t>Scott Carow, Angie Diebal, Rich Westrick, Joe Miller, Justin Theiss</a:t>
            </a:r>
            <a:endParaRPr lang="en-US" dirty="0"/>
          </a:p>
          <a:p>
            <a:pPr marL="533400" indent="-533400"/>
            <a:r>
              <a:rPr lang="en-US" dirty="0" smtClean="0"/>
              <a:t>Quite possibly the most productive of any previous group</a:t>
            </a:r>
            <a:endParaRPr lang="en-US" dirty="0"/>
          </a:p>
          <a:p>
            <a:pPr marL="914400" lvl="1" indent="-457200"/>
            <a:r>
              <a:rPr lang="en-US" sz="2000" dirty="0" smtClean="0"/>
              <a:t>&gt; 10 journal articles/chapters published</a:t>
            </a:r>
          </a:p>
          <a:p>
            <a:pPr marL="914400" lvl="1" indent="-457200"/>
            <a:r>
              <a:rPr lang="en-US" sz="2000" dirty="0" smtClean="0"/>
              <a:t>Many notable athletic training venue </a:t>
            </a:r>
            <a:r>
              <a:rPr lang="en-US" sz="2000" dirty="0" err="1" smtClean="0"/>
              <a:t>coverages</a:t>
            </a:r>
            <a:r>
              <a:rPr lang="en-US" sz="2000" dirty="0" smtClean="0"/>
              <a:t> – warrior games, World Games in Brazil, Army 10-miler, All-Army Basketball, etc.    </a:t>
            </a: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17"/>
          <p:cNvSpPr>
            <a:spLocks noChangeArrowheads="1"/>
          </p:cNvSpPr>
          <p:nvPr/>
        </p:nvSpPr>
        <p:spPr bwMode="auto">
          <a:xfrm>
            <a:off x="7848600" y="152400"/>
            <a:ext cx="1295400" cy="1219200"/>
          </a:xfrm>
          <a:prstGeom prst="rect">
            <a:avLst/>
          </a:prstGeom>
          <a:solidFill>
            <a:schemeClr val="bg1"/>
          </a:solidFill>
          <a:ln w="12700">
            <a:noFill/>
            <a:miter lim="800000"/>
            <a:headEnd type="none" w="sm" len="sm"/>
            <a:tailEnd type="none" w="sm" len="sm"/>
          </a:ln>
        </p:spPr>
        <p:txBody>
          <a:bodyPr wrap="none" anchor="ctr"/>
          <a:lstStyle/>
          <a:p>
            <a:endParaRPr lang="en-US"/>
          </a:p>
        </p:txBody>
      </p:sp>
      <p:sp>
        <p:nvSpPr>
          <p:cNvPr id="3074" name="Rectangle 17"/>
          <p:cNvSpPr>
            <a:spLocks noChangeArrowheads="1"/>
          </p:cNvSpPr>
          <p:nvPr/>
        </p:nvSpPr>
        <p:spPr bwMode="auto">
          <a:xfrm>
            <a:off x="0" y="228600"/>
            <a:ext cx="1295400" cy="1066800"/>
          </a:xfrm>
          <a:prstGeom prst="rect">
            <a:avLst/>
          </a:prstGeom>
          <a:solidFill>
            <a:schemeClr val="bg1"/>
          </a:solidFill>
          <a:ln w="12700">
            <a:noFill/>
            <a:miter lim="800000"/>
            <a:headEnd type="none" w="sm" len="sm"/>
            <a:tailEnd type="none" w="sm" len="sm"/>
          </a:ln>
        </p:spPr>
        <p:txBody>
          <a:bodyPr wrap="none" anchor="ctr"/>
          <a:lstStyle/>
          <a:p>
            <a:endParaRPr lang="en-US"/>
          </a:p>
        </p:txBody>
      </p:sp>
      <p:sp>
        <p:nvSpPr>
          <p:cNvPr id="3076" name="Rectangle 20"/>
          <p:cNvSpPr>
            <a:spLocks noGrp="1" noChangeArrowheads="1"/>
          </p:cNvSpPr>
          <p:nvPr>
            <p:ph type="title"/>
          </p:nvPr>
        </p:nvSpPr>
        <p:spPr>
          <a:xfrm>
            <a:off x="-152400" y="228600"/>
            <a:ext cx="9448800" cy="1143000"/>
          </a:xfrm>
          <a:noFill/>
        </p:spPr>
        <p:txBody>
          <a:bodyPr/>
          <a:lstStyle/>
          <a:p>
            <a:r>
              <a:rPr lang="en-US" sz="4800" dirty="0" smtClean="0"/>
              <a:t>West Point</a:t>
            </a:r>
            <a:r>
              <a:rPr lang="en-US" sz="2400" dirty="0" smtClean="0"/>
              <a:t/>
            </a:r>
            <a:br>
              <a:rPr lang="en-US" sz="2400" dirty="0" smtClean="0"/>
            </a:br>
            <a:r>
              <a:rPr lang="en-US" sz="2200" dirty="0" smtClean="0"/>
              <a:t>US Military-Baylor Sports-Medicine Residency and Doctoral Program</a:t>
            </a:r>
          </a:p>
        </p:txBody>
      </p:sp>
      <p:sp>
        <p:nvSpPr>
          <p:cNvPr id="3077" name="Rectangle 21"/>
          <p:cNvSpPr>
            <a:spLocks noChangeArrowheads="1"/>
          </p:cNvSpPr>
          <p:nvPr/>
        </p:nvSpPr>
        <p:spPr bwMode="auto">
          <a:xfrm>
            <a:off x="4495800" y="6553200"/>
            <a:ext cx="4648200" cy="304800"/>
          </a:xfrm>
          <a:prstGeom prst="rect">
            <a:avLst/>
          </a:prstGeom>
          <a:solidFill>
            <a:schemeClr val="bg1"/>
          </a:solidFill>
          <a:ln w="12700">
            <a:solidFill>
              <a:schemeClr val="bg1"/>
            </a:solidFill>
            <a:miter lim="800000"/>
            <a:headEnd type="none" w="sm" len="sm"/>
            <a:tailEnd type="none" w="sm" len="sm"/>
          </a:ln>
        </p:spPr>
        <p:txBody>
          <a:bodyPr wrap="none" anchor="ctr"/>
          <a:lstStyle/>
          <a:p>
            <a:endParaRPr lang="en-US" dirty="0">
              <a:solidFill>
                <a:schemeClr val="bg1"/>
              </a:solidFill>
            </a:endParaRPr>
          </a:p>
        </p:txBody>
      </p:sp>
      <p:grpSp>
        <p:nvGrpSpPr>
          <p:cNvPr id="2" name="Group 13"/>
          <p:cNvGrpSpPr>
            <a:grpSpLocks/>
          </p:cNvGrpSpPr>
          <p:nvPr/>
        </p:nvGrpSpPr>
        <p:grpSpPr bwMode="auto">
          <a:xfrm>
            <a:off x="1828800" y="6096000"/>
            <a:ext cx="5473700" cy="609600"/>
            <a:chOff x="1152" y="3840"/>
            <a:chExt cx="3448" cy="384"/>
          </a:xfrm>
        </p:grpSpPr>
        <p:sp>
          <p:nvSpPr>
            <p:cNvPr id="3080" name="Rectangle 14"/>
            <p:cNvSpPr>
              <a:spLocks noChangeArrowheads="1"/>
            </p:cNvSpPr>
            <p:nvPr/>
          </p:nvSpPr>
          <p:spPr bwMode="auto">
            <a:xfrm>
              <a:off x="1968" y="3936"/>
              <a:ext cx="1824" cy="288"/>
            </a:xfrm>
            <a:prstGeom prst="rect">
              <a:avLst/>
            </a:prstGeom>
            <a:noFill/>
            <a:ln w="9525">
              <a:noFill/>
              <a:miter lim="800000"/>
              <a:headEnd/>
              <a:tailEnd/>
            </a:ln>
          </p:spPr>
          <p:txBody>
            <a:bodyPr wrap="none" lIns="92075" tIns="46038" rIns="92075" bIns="46038" anchor="ctr"/>
            <a:lstStyle/>
            <a:p>
              <a:pPr algn="ctr"/>
              <a:r>
                <a:rPr lang="en-US" sz="1400" b="1" dirty="0">
                  <a:solidFill>
                    <a:schemeClr val="tx2"/>
                  </a:solidFill>
                </a:rPr>
                <a:t> </a:t>
              </a:r>
              <a:r>
                <a:rPr lang="en-US" sz="1200" b="1" dirty="0">
                  <a:solidFill>
                    <a:schemeClr val="tx2"/>
                  </a:solidFill>
                </a:rPr>
                <a:t>U.S. Military- Baylor University </a:t>
              </a:r>
            </a:p>
            <a:p>
              <a:pPr algn="ctr" eaLnBrk="1" hangingPunct="1"/>
              <a:r>
                <a:rPr lang="en-US" sz="1200" b="1" dirty="0">
                  <a:solidFill>
                    <a:schemeClr val="tx2"/>
                  </a:solidFill>
                </a:rPr>
                <a:t>Post-professional Sports Medicine- PT Doctoral Program</a:t>
              </a:r>
            </a:p>
            <a:p>
              <a:pPr algn="ctr" eaLnBrk="1" hangingPunct="1"/>
              <a:r>
                <a:rPr lang="en-US" sz="1200" b="1" dirty="0">
                  <a:solidFill>
                    <a:schemeClr val="tx2"/>
                  </a:solidFill>
                </a:rPr>
                <a:t>West Point, New York</a:t>
              </a:r>
            </a:p>
          </p:txBody>
        </p:sp>
        <p:pic>
          <p:nvPicPr>
            <p:cNvPr id="3081" name="Picture 15"/>
            <p:cNvPicPr>
              <a:picLocks noChangeAspect="1" noChangeArrowheads="1"/>
            </p:cNvPicPr>
            <p:nvPr/>
          </p:nvPicPr>
          <p:blipFill>
            <a:blip r:embed="rId3" cstate="print"/>
            <a:srcRect/>
            <a:stretch>
              <a:fillRect/>
            </a:stretch>
          </p:blipFill>
          <p:spPr bwMode="auto">
            <a:xfrm>
              <a:off x="4320" y="3888"/>
              <a:ext cx="280" cy="330"/>
            </a:xfrm>
            <a:prstGeom prst="rect">
              <a:avLst/>
            </a:prstGeom>
            <a:noFill/>
            <a:ln w="12700">
              <a:noFill/>
              <a:miter lim="800000"/>
              <a:headEnd type="none" w="sm" len="sm"/>
              <a:tailEnd type="none" w="sm" len="sm"/>
            </a:ln>
          </p:spPr>
        </p:pic>
        <p:pic>
          <p:nvPicPr>
            <p:cNvPr id="3082" name="Picture 16" descr="Transparent USMA crest"/>
            <p:cNvPicPr>
              <a:picLocks noChangeAspect="1" noChangeArrowheads="1"/>
            </p:cNvPicPr>
            <p:nvPr/>
          </p:nvPicPr>
          <p:blipFill>
            <a:blip r:embed="rId4" cstate="print"/>
            <a:srcRect/>
            <a:stretch>
              <a:fillRect/>
            </a:stretch>
          </p:blipFill>
          <p:spPr bwMode="auto">
            <a:xfrm>
              <a:off x="1152" y="3840"/>
              <a:ext cx="403" cy="381"/>
            </a:xfrm>
            <a:prstGeom prst="rect">
              <a:avLst/>
            </a:prstGeom>
            <a:noFill/>
            <a:ln w="9525">
              <a:noFill/>
              <a:miter lim="800000"/>
              <a:headEnd/>
              <a:tailEnd/>
            </a:ln>
          </p:spPr>
        </p:pic>
      </p:grpSp>
      <p:sp>
        <p:nvSpPr>
          <p:cNvPr id="3079" name="Rectangle 22"/>
          <p:cNvSpPr>
            <a:spLocks noChangeArrowheads="1"/>
          </p:cNvSpPr>
          <p:nvPr/>
        </p:nvSpPr>
        <p:spPr bwMode="auto">
          <a:xfrm>
            <a:off x="1676400" y="1600200"/>
            <a:ext cx="5943600" cy="381000"/>
          </a:xfrm>
          <a:prstGeom prst="rect">
            <a:avLst/>
          </a:prstGeom>
          <a:noFill/>
          <a:ln w="9525">
            <a:noFill/>
            <a:miter lim="800000"/>
            <a:headEnd/>
            <a:tailEnd/>
          </a:ln>
        </p:spPr>
        <p:txBody>
          <a:bodyPr lIns="92075" tIns="46038" rIns="92075" bIns="46038" anchor="b"/>
          <a:lstStyle/>
          <a:p>
            <a:pPr algn="ctr"/>
            <a:r>
              <a:rPr lang="en-US" b="1" dirty="0" smtClean="0">
                <a:solidFill>
                  <a:srgbClr val="FF3399"/>
                </a:solidFill>
                <a:latin typeface="Times New Roman" pitchFamily="18" charset="0"/>
              </a:rPr>
              <a:t>Publications: May 2011-May 2012</a:t>
            </a:r>
            <a:endParaRPr lang="en-US" b="1" dirty="0">
              <a:solidFill>
                <a:srgbClr val="FF3399"/>
              </a:solidFill>
              <a:latin typeface="Times New Roman" pitchFamily="18" charset="0"/>
            </a:endParaRPr>
          </a:p>
        </p:txBody>
      </p:sp>
      <p:pic>
        <p:nvPicPr>
          <p:cNvPr id="3" name="Picture 2"/>
          <p:cNvPicPr>
            <a:picLocks noChangeAspect="1" noChangeArrowheads="1"/>
          </p:cNvPicPr>
          <p:nvPr/>
        </p:nvPicPr>
        <p:blipFill>
          <a:blip r:embed="rId5" cstate="print"/>
          <a:srcRect/>
          <a:stretch>
            <a:fillRect/>
          </a:stretch>
        </p:blipFill>
        <p:spPr bwMode="auto">
          <a:xfrm>
            <a:off x="4114800" y="3124200"/>
            <a:ext cx="5029200" cy="990600"/>
          </a:xfrm>
          <a:prstGeom prst="rect">
            <a:avLst/>
          </a:prstGeom>
          <a:noFill/>
          <a:ln w="9525">
            <a:noFill/>
            <a:miter lim="800000"/>
            <a:headEnd/>
            <a:tailEnd/>
          </a:ln>
        </p:spPr>
      </p:pic>
      <p:pic>
        <p:nvPicPr>
          <p:cNvPr id="4" name="Picture 3"/>
          <p:cNvPicPr>
            <a:picLocks noChangeAspect="1" noChangeArrowheads="1"/>
          </p:cNvPicPr>
          <p:nvPr/>
        </p:nvPicPr>
        <p:blipFill>
          <a:blip r:embed="rId6" cstate="print"/>
          <a:srcRect l="7953" t="4192" b="4192"/>
          <a:stretch>
            <a:fillRect/>
          </a:stretch>
        </p:blipFill>
        <p:spPr bwMode="auto">
          <a:xfrm>
            <a:off x="0" y="5029200"/>
            <a:ext cx="4138168" cy="1150528"/>
          </a:xfrm>
          <a:prstGeom prst="rect">
            <a:avLst/>
          </a:prstGeom>
          <a:noFill/>
          <a:ln w="9525">
            <a:noFill/>
            <a:miter lim="800000"/>
            <a:headEnd/>
            <a:tailEnd/>
          </a:ln>
        </p:spPr>
      </p:pic>
      <p:pic>
        <p:nvPicPr>
          <p:cNvPr id="2052" name="Picture 4"/>
          <p:cNvPicPr>
            <a:picLocks noChangeAspect="1" noChangeArrowheads="1"/>
          </p:cNvPicPr>
          <p:nvPr/>
        </p:nvPicPr>
        <p:blipFill>
          <a:blip r:embed="rId7" cstate="print"/>
          <a:srcRect l="7953" t="4898" b="9796"/>
          <a:stretch>
            <a:fillRect/>
          </a:stretch>
        </p:blipFill>
        <p:spPr bwMode="auto">
          <a:xfrm>
            <a:off x="0" y="3124200"/>
            <a:ext cx="4138168" cy="889585"/>
          </a:xfrm>
          <a:prstGeom prst="rect">
            <a:avLst/>
          </a:prstGeom>
          <a:noFill/>
          <a:ln w="9525">
            <a:noFill/>
            <a:miter lim="800000"/>
            <a:headEnd/>
            <a:tailEnd/>
          </a:ln>
        </p:spPr>
      </p:pic>
      <p:pic>
        <p:nvPicPr>
          <p:cNvPr id="2053" name="Picture 5"/>
          <p:cNvPicPr>
            <a:picLocks noChangeAspect="1" noChangeArrowheads="1"/>
          </p:cNvPicPr>
          <p:nvPr/>
        </p:nvPicPr>
        <p:blipFill>
          <a:blip r:embed="rId8" cstate="print"/>
          <a:srcRect/>
          <a:stretch>
            <a:fillRect/>
          </a:stretch>
        </p:blipFill>
        <p:spPr bwMode="auto">
          <a:xfrm>
            <a:off x="4114800" y="4114800"/>
            <a:ext cx="5029200" cy="1059108"/>
          </a:xfrm>
          <a:prstGeom prst="rect">
            <a:avLst/>
          </a:prstGeom>
          <a:noFill/>
          <a:ln w="9525">
            <a:noFill/>
            <a:miter lim="800000"/>
            <a:headEnd/>
            <a:tailEnd/>
          </a:ln>
        </p:spPr>
      </p:pic>
      <p:pic>
        <p:nvPicPr>
          <p:cNvPr id="2054" name="Picture 6"/>
          <p:cNvPicPr>
            <a:picLocks noChangeAspect="1" noChangeArrowheads="1"/>
          </p:cNvPicPr>
          <p:nvPr/>
        </p:nvPicPr>
        <p:blipFill>
          <a:blip r:embed="rId9" cstate="print"/>
          <a:srcRect l="7925" t="4017" b="12050"/>
          <a:stretch>
            <a:fillRect/>
          </a:stretch>
        </p:blipFill>
        <p:spPr bwMode="auto">
          <a:xfrm>
            <a:off x="0" y="3962400"/>
            <a:ext cx="4139398" cy="1083258"/>
          </a:xfrm>
          <a:prstGeom prst="rect">
            <a:avLst/>
          </a:prstGeom>
          <a:noFill/>
          <a:ln w="9525">
            <a:noFill/>
            <a:miter lim="800000"/>
            <a:headEnd/>
            <a:tailEnd/>
          </a:ln>
        </p:spPr>
      </p:pic>
      <p:pic>
        <p:nvPicPr>
          <p:cNvPr id="2055" name="Picture 7"/>
          <p:cNvPicPr>
            <a:picLocks noChangeAspect="1" noChangeArrowheads="1"/>
          </p:cNvPicPr>
          <p:nvPr/>
        </p:nvPicPr>
        <p:blipFill>
          <a:blip r:embed="rId10" cstate="print"/>
          <a:srcRect t="31848"/>
          <a:stretch>
            <a:fillRect/>
          </a:stretch>
        </p:blipFill>
        <p:spPr bwMode="auto">
          <a:xfrm>
            <a:off x="4114800" y="5029200"/>
            <a:ext cx="5029200" cy="863895"/>
          </a:xfrm>
          <a:prstGeom prst="rect">
            <a:avLst/>
          </a:prstGeom>
          <a:noFill/>
          <a:ln w="9525">
            <a:noFill/>
            <a:miter lim="800000"/>
            <a:headEnd/>
            <a:tailEnd/>
          </a:ln>
        </p:spPr>
      </p:pic>
      <p:pic>
        <p:nvPicPr>
          <p:cNvPr id="2056" name="Picture 8"/>
          <p:cNvPicPr>
            <a:picLocks noChangeAspect="1" noChangeArrowheads="1"/>
          </p:cNvPicPr>
          <p:nvPr/>
        </p:nvPicPr>
        <p:blipFill>
          <a:blip r:embed="rId11" cstate="print"/>
          <a:srcRect l="7906" t="3871" b="7742"/>
          <a:stretch>
            <a:fillRect/>
          </a:stretch>
        </p:blipFill>
        <p:spPr bwMode="auto">
          <a:xfrm>
            <a:off x="0" y="1981200"/>
            <a:ext cx="4140293" cy="1159389"/>
          </a:xfrm>
          <a:prstGeom prst="rect">
            <a:avLst/>
          </a:prstGeom>
          <a:noFill/>
          <a:ln w="9525">
            <a:noFill/>
            <a:miter lim="800000"/>
            <a:headEnd/>
            <a:tailEnd/>
          </a:ln>
        </p:spPr>
      </p:pic>
      <p:pic>
        <p:nvPicPr>
          <p:cNvPr id="20" name="Picture 7"/>
          <p:cNvPicPr>
            <a:picLocks noChangeAspect="1" noChangeArrowheads="1"/>
          </p:cNvPicPr>
          <p:nvPr/>
        </p:nvPicPr>
        <p:blipFill>
          <a:blip r:embed="rId10" cstate="print"/>
          <a:srcRect b="68246"/>
          <a:stretch>
            <a:fillRect/>
          </a:stretch>
        </p:blipFill>
        <p:spPr bwMode="auto">
          <a:xfrm>
            <a:off x="4114800" y="5791200"/>
            <a:ext cx="5029200" cy="391726"/>
          </a:xfrm>
          <a:prstGeom prst="rect">
            <a:avLst/>
          </a:prstGeom>
          <a:noFill/>
          <a:ln w="9525">
            <a:noFill/>
            <a:miter lim="800000"/>
            <a:headEnd/>
            <a:tailEnd/>
          </a:ln>
        </p:spPr>
      </p:pic>
      <p:pic>
        <p:nvPicPr>
          <p:cNvPr id="2057" name="Picture 9"/>
          <p:cNvPicPr>
            <a:picLocks noChangeAspect="1" noChangeArrowheads="1"/>
          </p:cNvPicPr>
          <p:nvPr/>
        </p:nvPicPr>
        <p:blipFill>
          <a:blip r:embed="rId12" cstate="print"/>
          <a:srcRect t="3735" b="44825"/>
          <a:stretch>
            <a:fillRect/>
          </a:stretch>
        </p:blipFill>
        <p:spPr bwMode="auto">
          <a:xfrm>
            <a:off x="4114800" y="1981200"/>
            <a:ext cx="5029200" cy="735283"/>
          </a:xfrm>
          <a:prstGeom prst="rect">
            <a:avLst/>
          </a:prstGeom>
          <a:noFill/>
          <a:ln w="9525">
            <a:noFill/>
            <a:miter lim="800000"/>
            <a:headEnd/>
            <a:tailEnd/>
          </a:ln>
        </p:spPr>
      </p:pic>
      <p:pic>
        <p:nvPicPr>
          <p:cNvPr id="22" name="Picture 9"/>
          <p:cNvPicPr>
            <a:picLocks noChangeAspect="1" noChangeArrowheads="1"/>
          </p:cNvPicPr>
          <p:nvPr/>
        </p:nvPicPr>
        <p:blipFill>
          <a:blip r:embed="rId12" cstate="print"/>
          <a:srcRect t="63502" b="3735"/>
          <a:stretch>
            <a:fillRect/>
          </a:stretch>
        </p:blipFill>
        <p:spPr bwMode="auto">
          <a:xfrm>
            <a:off x="4114800" y="2667000"/>
            <a:ext cx="5029200" cy="46830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ORTHO\PHOTOS\WestPoint31July\MVC-017S.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7" name="Rectangle 6"/>
          <p:cNvSpPr/>
          <p:nvPr/>
        </p:nvSpPr>
        <p:spPr bwMode="auto">
          <a:xfrm rot="19265049">
            <a:off x="2537100" y="5477133"/>
            <a:ext cx="272411" cy="167878"/>
          </a:xfrm>
          <a:prstGeom prst="rect">
            <a:avLst/>
          </a:prstGeom>
          <a:noFill/>
          <a:ln w="381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8" name="Rectangle 7"/>
          <p:cNvSpPr/>
          <p:nvPr/>
        </p:nvSpPr>
        <p:spPr bwMode="auto">
          <a:xfrm rot="19265049">
            <a:off x="3734214" y="4652616"/>
            <a:ext cx="333229" cy="216711"/>
          </a:xfrm>
          <a:prstGeom prst="rect">
            <a:avLst/>
          </a:prstGeom>
          <a:noFill/>
          <a:ln w="38100" cap="flat" cmpd="sng" algn="ctr">
            <a:solidFill>
              <a:srgbClr val="00FF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457200" y="228600"/>
            <a:ext cx="8229600" cy="838200"/>
          </a:xfrm>
        </p:spPr>
        <p:txBody>
          <a:bodyPr/>
          <a:lstStyle/>
          <a:p>
            <a:r>
              <a:rPr lang="en-US" dirty="0" smtClean="0"/>
              <a:t>Class of 2013</a:t>
            </a:r>
            <a:endParaRPr lang="en-US" dirty="0"/>
          </a:p>
        </p:txBody>
      </p:sp>
      <p:sp>
        <p:nvSpPr>
          <p:cNvPr id="159747" name="Rectangle 3"/>
          <p:cNvSpPr>
            <a:spLocks noGrp="1" noChangeArrowheads="1"/>
          </p:cNvSpPr>
          <p:nvPr>
            <p:ph type="body" idx="1"/>
          </p:nvPr>
        </p:nvSpPr>
        <p:spPr>
          <a:xfrm>
            <a:off x="228600" y="1676400"/>
            <a:ext cx="8686800" cy="4114800"/>
          </a:xfrm>
        </p:spPr>
        <p:txBody>
          <a:bodyPr/>
          <a:lstStyle/>
          <a:p>
            <a:pPr marL="533400" indent="-533400"/>
            <a:r>
              <a:rPr lang="en-US" dirty="0"/>
              <a:t>Director: </a:t>
            </a:r>
            <a:r>
              <a:rPr lang="en-US" dirty="0" smtClean="0"/>
              <a:t>Mike Johnson</a:t>
            </a:r>
            <a:endParaRPr lang="en-US" dirty="0"/>
          </a:p>
          <a:p>
            <a:pPr marL="533400" indent="-533400"/>
            <a:r>
              <a:rPr lang="en-US" dirty="0"/>
              <a:t>Residents: </a:t>
            </a:r>
            <a:r>
              <a:rPr lang="en-US" dirty="0" smtClean="0"/>
              <a:t>Scott Dembowski, Nate Shepard, Mike Garrison</a:t>
            </a:r>
            <a:endParaRPr lang="en-US" dirty="0"/>
          </a:p>
        </p:txBody>
      </p:sp>
      <p:pic>
        <p:nvPicPr>
          <p:cNvPr id="3074" name="Picture 2" descr="C:\Users\donald.goss\AppData\Local\Microsoft\Windows\Temporary Internet Files\Content.Outlook\2QHRF5TL\Swim FMS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2876550"/>
            <a:ext cx="5334000" cy="4000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 of 2015</a:t>
            </a:r>
            <a:endParaRPr lang="en-US" dirty="0"/>
          </a:p>
        </p:txBody>
      </p:sp>
      <p:sp>
        <p:nvSpPr>
          <p:cNvPr id="3" name="Content Placeholder 2"/>
          <p:cNvSpPr>
            <a:spLocks noGrp="1"/>
          </p:cNvSpPr>
          <p:nvPr>
            <p:ph idx="1"/>
          </p:nvPr>
        </p:nvSpPr>
        <p:spPr/>
        <p:txBody>
          <a:bodyPr/>
          <a:lstStyle/>
          <a:p>
            <a:r>
              <a:rPr lang="en-US" dirty="0" smtClean="0"/>
              <a:t>Director: Don Goss</a:t>
            </a:r>
          </a:p>
          <a:p>
            <a:r>
              <a:rPr lang="en-US" dirty="0" smtClean="0"/>
              <a:t>Residents: Jeff Dolbeer, Jamie Morris, John Mason, Aspen Heger</a:t>
            </a:r>
            <a:endParaRPr lang="en-US" dirty="0"/>
          </a:p>
        </p:txBody>
      </p:sp>
      <p:pic>
        <p:nvPicPr>
          <p:cNvPr id="4098" name="Picture 2" descr="C:\Users\donald.goss\AppData\Local\Microsoft\Windows\Temporary Internet Files\Content.Outlook\2QHRF5TL\phot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3771900"/>
            <a:ext cx="4114800" cy="3086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06484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ORTHO\PHOTOS\WestPoint31July\MVC-017S.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5" name="Freeform 4"/>
          <p:cNvSpPr/>
          <p:nvPr/>
        </p:nvSpPr>
        <p:spPr>
          <a:xfrm rot="21196080">
            <a:off x="3098211" y="2681973"/>
            <a:ext cx="4823964" cy="2759795"/>
          </a:xfrm>
          <a:custGeom>
            <a:avLst/>
            <a:gdLst>
              <a:gd name="connsiteX0" fmla="*/ 1795658 w 3795908"/>
              <a:gd name="connsiteY0" fmla="*/ 800100 h 2657475"/>
              <a:gd name="connsiteX1" fmla="*/ 1452758 w 3795908"/>
              <a:gd name="connsiteY1" fmla="*/ 914400 h 2657475"/>
              <a:gd name="connsiteX2" fmla="*/ 1367033 w 3795908"/>
              <a:gd name="connsiteY2" fmla="*/ 942975 h 2657475"/>
              <a:gd name="connsiteX3" fmla="*/ 1195583 w 3795908"/>
              <a:gd name="connsiteY3" fmla="*/ 1028700 h 2657475"/>
              <a:gd name="connsiteX4" fmla="*/ 1109858 w 3795908"/>
              <a:gd name="connsiteY4" fmla="*/ 1085850 h 2657475"/>
              <a:gd name="connsiteX5" fmla="*/ 1024133 w 3795908"/>
              <a:gd name="connsiteY5" fmla="*/ 1114425 h 2657475"/>
              <a:gd name="connsiteX6" fmla="*/ 938408 w 3795908"/>
              <a:gd name="connsiteY6" fmla="*/ 1171575 h 2657475"/>
              <a:gd name="connsiteX7" fmla="*/ 852683 w 3795908"/>
              <a:gd name="connsiteY7" fmla="*/ 1200150 h 2657475"/>
              <a:gd name="connsiteX8" fmla="*/ 681233 w 3795908"/>
              <a:gd name="connsiteY8" fmla="*/ 1314450 h 2657475"/>
              <a:gd name="connsiteX9" fmla="*/ 595508 w 3795908"/>
              <a:gd name="connsiteY9" fmla="*/ 1343025 h 2657475"/>
              <a:gd name="connsiteX10" fmla="*/ 338333 w 3795908"/>
              <a:gd name="connsiteY10" fmla="*/ 1543050 h 2657475"/>
              <a:gd name="connsiteX11" fmla="*/ 281183 w 3795908"/>
              <a:gd name="connsiteY11" fmla="*/ 1628775 h 2657475"/>
              <a:gd name="connsiteX12" fmla="*/ 24008 w 3795908"/>
              <a:gd name="connsiteY12" fmla="*/ 1771650 h 2657475"/>
              <a:gd name="connsiteX13" fmla="*/ 109733 w 3795908"/>
              <a:gd name="connsiteY13" fmla="*/ 2171700 h 2657475"/>
              <a:gd name="connsiteX14" fmla="*/ 195458 w 3795908"/>
              <a:gd name="connsiteY14" fmla="*/ 2228850 h 2657475"/>
              <a:gd name="connsiteX15" fmla="*/ 252608 w 3795908"/>
              <a:gd name="connsiteY15" fmla="*/ 2314575 h 2657475"/>
              <a:gd name="connsiteX16" fmla="*/ 509783 w 3795908"/>
              <a:gd name="connsiteY16" fmla="*/ 2514600 h 2657475"/>
              <a:gd name="connsiteX17" fmla="*/ 595508 w 3795908"/>
              <a:gd name="connsiteY17" fmla="*/ 2571750 h 2657475"/>
              <a:gd name="connsiteX18" fmla="*/ 681233 w 3795908"/>
              <a:gd name="connsiteY18" fmla="*/ 2628900 h 2657475"/>
              <a:gd name="connsiteX19" fmla="*/ 766958 w 3795908"/>
              <a:gd name="connsiteY19" fmla="*/ 2657475 h 2657475"/>
              <a:gd name="connsiteX20" fmla="*/ 1109858 w 3795908"/>
              <a:gd name="connsiteY20" fmla="*/ 2600325 h 2657475"/>
              <a:gd name="connsiteX21" fmla="*/ 1309883 w 3795908"/>
              <a:gd name="connsiteY21" fmla="*/ 2486025 h 2657475"/>
              <a:gd name="connsiteX22" fmla="*/ 1395608 w 3795908"/>
              <a:gd name="connsiteY22" fmla="*/ 2457450 h 2657475"/>
              <a:gd name="connsiteX23" fmla="*/ 1595633 w 3795908"/>
              <a:gd name="connsiteY23" fmla="*/ 2314575 h 2657475"/>
              <a:gd name="connsiteX24" fmla="*/ 1852808 w 3795908"/>
              <a:gd name="connsiteY24" fmla="*/ 2143125 h 2657475"/>
              <a:gd name="connsiteX25" fmla="*/ 1938533 w 3795908"/>
              <a:gd name="connsiteY25" fmla="*/ 2085975 h 2657475"/>
              <a:gd name="connsiteX26" fmla="*/ 2138558 w 3795908"/>
              <a:gd name="connsiteY26" fmla="*/ 2028825 h 2657475"/>
              <a:gd name="connsiteX27" fmla="*/ 2252858 w 3795908"/>
              <a:gd name="connsiteY27" fmla="*/ 1943100 h 2657475"/>
              <a:gd name="connsiteX28" fmla="*/ 2310008 w 3795908"/>
              <a:gd name="connsiteY28" fmla="*/ 1857375 h 2657475"/>
              <a:gd name="connsiteX29" fmla="*/ 2481458 w 3795908"/>
              <a:gd name="connsiteY29" fmla="*/ 1743075 h 2657475"/>
              <a:gd name="connsiteX30" fmla="*/ 2567183 w 3795908"/>
              <a:gd name="connsiteY30" fmla="*/ 1657350 h 2657475"/>
              <a:gd name="connsiteX31" fmla="*/ 2624333 w 3795908"/>
              <a:gd name="connsiteY31" fmla="*/ 1571625 h 2657475"/>
              <a:gd name="connsiteX32" fmla="*/ 2795783 w 3795908"/>
              <a:gd name="connsiteY32" fmla="*/ 1457325 h 2657475"/>
              <a:gd name="connsiteX33" fmla="*/ 2967233 w 3795908"/>
              <a:gd name="connsiteY33" fmla="*/ 1314450 h 2657475"/>
              <a:gd name="connsiteX34" fmla="*/ 3138683 w 3795908"/>
              <a:gd name="connsiteY34" fmla="*/ 1200150 h 2657475"/>
              <a:gd name="connsiteX35" fmla="*/ 3367283 w 3795908"/>
              <a:gd name="connsiteY35" fmla="*/ 942975 h 2657475"/>
              <a:gd name="connsiteX36" fmla="*/ 3538733 w 3795908"/>
              <a:gd name="connsiteY36" fmla="*/ 828675 h 2657475"/>
              <a:gd name="connsiteX37" fmla="*/ 3624458 w 3795908"/>
              <a:gd name="connsiteY37" fmla="*/ 742950 h 2657475"/>
              <a:gd name="connsiteX38" fmla="*/ 3795908 w 3795908"/>
              <a:gd name="connsiteY38" fmla="*/ 685800 h 2657475"/>
              <a:gd name="connsiteX39" fmla="*/ 3653033 w 3795908"/>
              <a:gd name="connsiteY39" fmla="*/ 428625 h 2657475"/>
              <a:gd name="connsiteX40" fmla="*/ 3567308 w 3795908"/>
              <a:gd name="connsiteY40" fmla="*/ 371475 h 2657475"/>
              <a:gd name="connsiteX41" fmla="*/ 3424433 w 3795908"/>
              <a:gd name="connsiteY41" fmla="*/ 228600 h 2657475"/>
              <a:gd name="connsiteX42" fmla="*/ 3252983 w 3795908"/>
              <a:gd name="connsiteY42" fmla="*/ 85725 h 2657475"/>
              <a:gd name="connsiteX43" fmla="*/ 3081533 w 3795908"/>
              <a:gd name="connsiteY43" fmla="*/ 28575 h 2657475"/>
              <a:gd name="connsiteX44" fmla="*/ 2995808 w 3795908"/>
              <a:gd name="connsiteY44" fmla="*/ 0 h 2657475"/>
              <a:gd name="connsiteX45" fmla="*/ 2710058 w 3795908"/>
              <a:gd name="connsiteY45" fmla="*/ 57150 h 2657475"/>
              <a:gd name="connsiteX46" fmla="*/ 2538608 w 3795908"/>
              <a:gd name="connsiteY46" fmla="*/ 171450 h 2657475"/>
              <a:gd name="connsiteX47" fmla="*/ 2367158 w 3795908"/>
              <a:gd name="connsiteY47" fmla="*/ 228600 h 2657475"/>
              <a:gd name="connsiteX48" fmla="*/ 2138558 w 3795908"/>
              <a:gd name="connsiteY48" fmla="*/ 285750 h 2657475"/>
              <a:gd name="connsiteX49" fmla="*/ 1881383 w 3795908"/>
              <a:gd name="connsiteY49" fmla="*/ 457200 h 2657475"/>
              <a:gd name="connsiteX50" fmla="*/ 1795658 w 3795908"/>
              <a:gd name="connsiteY50" fmla="*/ 514350 h 2657475"/>
              <a:gd name="connsiteX51" fmla="*/ 1538483 w 3795908"/>
              <a:gd name="connsiteY51" fmla="*/ 628650 h 2657475"/>
              <a:gd name="connsiteX52" fmla="*/ 1481333 w 3795908"/>
              <a:gd name="connsiteY52" fmla="*/ 714375 h 2657475"/>
              <a:gd name="connsiteX53" fmla="*/ 1309883 w 3795908"/>
              <a:gd name="connsiteY53" fmla="*/ 828675 h 2657475"/>
              <a:gd name="connsiteX54" fmla="*/ 1252733 w 3795908"/>
              <a:gd name="connsiteY54" fmla="*/ 914400 h 2657475"/>
              <a:gd name="connsiteX55" fmla="*/ 1167008 w 3795908"/>
              <a:gd name="connsiteY55" fmla="*/ 942975 h 2657475"/>
              <a:gd name="connsiteX56" fmla="*/ 1081283 w 3795908"/>
              <a:gd name="connsiteY56" fmla="*/ 1000125 h 2657475"/>
              <a:gd name="connsiteX57" fmla="*/ 995558 w 3795908"/>
              <a:gd name="connsiteY57" fmla="*/ 1085850 h 2657475"/>
              <a:gd name="connsiteX58" fmla="*/ 938408 w 3795908"/>
              <a:gd name="connsiteY58" fmla="*/ 1200150 h 265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795908" h="2657475">
                <a:moveTo>
                  <a:pt x="1795658" y="800100"/>
                </a:moveTo>
                <a:lnTo>
                  <a:pt x="1452758" y="914400"/>
                </a:lnTo>
                <a:cubicBezTo>
                  <a:pt x="1424183" y="923925"/>
                  <a:pt x="1392095" y="926267"/>
                  <a:pt x="1367033" y="942975"/>
                </a:cubicBezTo>
                <a:cubicBezTo>
                  <a:pt x="1121357" y="1106759"/>
                  <a:pt x="1432194" y="910394"/>
                  <a:pt x="1195583" y="1028700"/>
                </a:cubicBezTo>
                <a:cubicBezTo>
                  <a:pt x="1164866" y="1044059"/>
                  <a:pt x="1140575" y="1070491"/>
                  <a:pt x="1109858" y="1085850"/>
                </a:cubicBezTo>
                <a:cubicBezTo>
                  <a:pt x="1082917" y="1099320"/>
                  <a:pt x="1051074" y="1100955"/>
                  <a:pt x="1024133" y="1114425"/>
                </a:cubicBezTo>
                <a:cubicBezTo>
                  <a:pt x="993416" y="1129784"/>
                  <a:pt x="969125" y="1156216"/>
                  <a:pt x="938408" y="1171575"/>
                </a:cubicBezTo>
                <a:cubicBezTo>
                  <a:pt x="911467" y="1185045"/>
                  <a:pt x="879013" y="1185522"/>
                  <a:pt x="852683" y="1200150"/>
                </a:cubicBezTo>
                <a:cubicBezTo>
                  <a:pt x="792641" y="1233507"/>
                  <a:pt x="746394" y="1292730"/>
                  <a:pt x="681233" y="1314450"/>
                </a:cubicBezTo>
                <a:cubicBezTo>
                  <a:pt x="652658" y="1323975"/>
                  <a:pt x="621838" y="1328397"/>
                  <a:pt x="595508" y="1343025"/>
                </a:cubicBezTo>
                <a:cubicBezTo>
                  <a:pt x="496629" y="1397958"/>
                  <a:pt x="410146" y="1456874"/>
                  <a:pt x="338333" y="1543050"/>
                </a:cubicBezTo>
                <a:cubicBezTo>
                  <a:pt x="316347" y="1569433"/>
                  <a:pt x="307029" y="1606160"/>
                  <a:pt x="281183" y="1628775"/>
                </a:cubicBezTo>
                <a:cubicBezTo>
                  <a:pt x="160253" y="1734589"/>
                  <a:pt x="141749" y="1732403"/>
                  <a:pt x="24008" y="1771650"/>
                </a:cubicBezTo>
                <a:cubicBezTo>
                  <a:pt x="38000" y="1925558"/>
                  <a:pt x="0" y="2061967"/>
                  <a:pt x="109733" y="2171700"/>
                </a:cubicBezTo>
                <a:cubicBezTo>
                  <a:pt x="134017" y="2195984"/>
                  <a:pt x="166883" y="2209800"/>
                  <a:pt x="195458" y="2228850"/>
                </a:cubicBezTo>
                <a:cubicBezTo>
                  <a:pt x="214508" y="2257425"/>
                  <a:pt x="230622" y="2288192"/>
                  <a:pt x="252608" y="2314575"/>
                </a:cubicBezTo>
                <a:cubicBezTo>
                  <a:pt x="336541" y="2415295"/>
                  <a:pt x="390304" y="2434948"/>
                  <a:pt x="509783" y="2514600"/>
                </a:cubicBezTo>
                <a:lnTo>
                  <a:pt x="595508" y="2571750"/>
                </a:lnTo>
                <a:cubicBezTo>
                  <a:pt x="624083" y="2590800"/>
                  <a:pt x="648652" y="2618040"/>
                  <a:pt x="681233" y="2628900"/>
                </a:cubicBezTo>
                <a:lnTo>
                  <a:pt x="766958" y="2657475"/>
                </a:lnTo>
                <a:cubicBezTo>
                  <a:pt x="849939" y="2647102"/>
                  <a:pt x="1015458" y="2635725"/>
                  <a:pt x="1109858" y="2600325"/>
                </a:cubicBezTo>
                <a:cubicBezTo>
                  <a:pt x="1310245" y="2525180"/>
                  <a:pt x="1144074" y="2568929"/>
                  <a:pt x="1309883" y="2486025"/>
                </a:cubicBezTo>
                <a:cubicBezTo>
                  <a:pt x="1336824" y="2472555"/>
                  <a:pt x="1367033" y="2466975"/>
                  <a:pt x="1395608" y="2457450"/>
                </a:cubicBezTo>
                <a:cubicBezTo>
                  <a:pt x="1547135" y="2305923"/>
                  <a:pt x="1407577" y="2427409"/>
                  <a:pt x="1595633" y="2314575"/>
                </a:cubicBezTo>
                <a:lnTo>
                  <a:pt x="1852808" y="2143125"/>
                </a:lnTo>
                <a:cubicBezTo>
                  <a:pt x="1881383" y="2124075"/>
                  <a:pt x="1905952" y="2096835"/>
                  <a:pt x="1938533" y="2085975"/>
                </a:cubicBezTo>
                <a:cubicBezTo>
                  <a:pt x="2061515" y="2044981"/>
                  <a:pt x="1995037" y="2064705"/>
                  <a:pt x="2138558" y="2028825"/>
                </a:cubicBezTo>
                <a:cubicBezTo>
                  <a:pt x="2176658" y="2000250"/>
                  <a:pt x="2219182" y="1976776"/>
                  <a:pt x="2252858" y="1943100"/>
                </a:cubicBezTo>
                <a:cubicBezTo>
                  <a:pt x="2277142" y="1918816"/>
                  <a:pt x="2284162" y="1879990"/>
                  <a:pt x="2310008" y="1857375"/>
                </a:cubicBezTo>
                <a:cubicBezTo>
                  <a:pt x="2361699" y="1812145"/>
                  <a:pt x="2432890" y="1791643"/>
                  <a:pt x="2481458" y="1743075"/>
                </a:cubicBezTo>
                <a:cubicBezTo>
                  <a:pt x="2510033" y="1714500"/>
                  <a:pt x="2541312" y="1688395"/>
                  <a:pt x="2567183" y="1657350"/>
                </a:cubicBezTo>
                <a:cubicBezTo>
                  <a:pt x="2589169" y="1630967"/>
                  <a:pt x="2598487" y="1594240"/>
                  <a:pt x="2624333" y="1571625"/>
                </a:cubicBezTo>
                <a:cubicBezTo>
                  <a:pt x="2676024" y="1526395"/>
                  <a:pt x="2738633" y="1495425"/>
                  <a:pt x="2795783" y="1457325"/>
                </a:cubicBezTo>
                <a:cubicBezTo>
                  <a:pt x="3102112" y="1253106"/>
                  <a:pt x="2637206" y="1571138"/>
                  <a:pt x="2967233" y="1314450"/>
                </a:cubicBezTo>
                <a:cubicBezTo>
                  <a:pt x="3021450" y="1272281"/>
                  <a:pt x="3138683" y="1200150"/>
                  <a:pt x="3138683" y="1200150"/>
                </a:cubicBezTo>
                <a:cubicBezTo>
                  <a:pt x="3207397" y="1097079"/>
                  <a:pt x="3249843" y="1021269"/>
                  <a:pt x="3367283" y="942975"/>
                </a:cubicBezTo>
                <a:cubicBezTo>
                  <a:pt x="3424433" y="904875"/>
                  <a:pt x="3490165" y="877243"/>
                  <a:pt x="3538733" y="828675"/>
                </a:cubicBezTo>
                <a:cubicBezTo>
                  <a:pt x="3567308" y="800100"/>
                  <a:pt x="3589132" y="762575"/>
                  <a:pt x="3624458" y="742950"/>
                </a:cubicBezTo>
                <a:cubicBezTo>
                  <a:pt x="3677118" y="713694"/>
                  <a:pt x="3795908" y="685800"/>
                  <a:pt x="3795908" y="685800"/>
                </a:cubicBezTo>
                <a:cubicBezTo>
                  <a:pt x="3766131" y="596468"/>
                  <a:pt x="3737252" y="484771"/>
                  <a:pt x="3653033" y="428625"/>
                </a:cubicBezTo>
                <a:lnTo>
                  <a:pt x="3567308" y="371475"/>
                </a:lnTo>
                <a:cubicBezTo>
                  <a:pt x="3462533" y="214312"/>
                  <a:pt x="3567308" y="347663"/>
                  <a:pt x="3424433" y="228600"/>
                </a:cubicBezTo>
                <a:cubicBezTo>
                  <a:pt x="3347527" y="164512"/>
                  <a:pt x="3344200" y="126266"/>
                  <a:pt x="3252983" y="85725"/>
                </a:cubicBezTo>
                <a:cubicBezTo>
                  <a:pt x="3197934" y="61259"/>
                  <a:pt x="3138683" y="47625"/>
                  <a:pt x="3081533" y="28575"/>
                </a:cubicBezTo>
                <a:lnTo>
                  <a:pt x="2995808" y="0"/>
                </a:lnTo>
                <a:cubicBezTo>
                  <a:pt x="2946114" y="7099"/>
                  <a:pt x="2779114" y="18786"/>
                  <a:pt x="2710058" y="57150"/>
                </a:cubicBezTo>
                <a:cubicBezTo>
                  <a:pt x="2650016" y="90507"/>
                  <a:pt x="2603769" y="149730"/>
                  <a:pt x="2538608" y="171450"/>
                </a:cubicBezTo>
                <a:cubicBezTo>
                  <a:pt x="2481458" y="190500"/>
                  <a:pt x="2426230" y="216786"/>
                  <a:pt x="2367158" y="228600"/>
                </a:cubicBezTo>
                <a:cubicBezTo>
                  <a:pt x="2327574" y="236517"/>
                  <a:pt x="2187983" y="258291"/>
                  <a:pt x="2138558" y="285750"/>
                </a:cubicBezTo>
                <a:lnTo>
                  <a:pt x="1881383" y="457200"/>
                </a:lnTo>
                <a:cubicBezTo>
                  <a:pt x="1852808" y="476250"/>
                  <a:pt x="1828239" y="503490"/>
                  <a:pt x="1795658" y="514350"/>
                </a:cubicBezTo>
                <a:cubicBezTo>
                  <a:pt x="1591627" y="582360"/>
                  <a:pt x="1674332" y="538084"/>
                  <a:pt x="1538483" y="628650"/>
                </a:cubicBezTo>
                <a:cubicBezTo>
                  <a:pt x="1519433" y="657225"/>
                  <a:pt x="1507179" y="691760"/>
                  <a:pt x="1481333" y="714375"/>
                </a:cubicBezTo>
                <a:cubicBezTo>
                  <a:pt x="1429642" y="759605"/>
                  <a:pt x="1309883" y="828675"/>
                  <a:pt x="1309883" y="828675"/>
                </a:cubicBezTo>
                <a:cubicBezTo>
                  <a:pt x="1290833" y="857250"/>
                  <a:pt x="1279550" y="892946"/>
                  <a:pt x="1252733" y="914400"/>
                </a:cubicBezTo>
                <a:cubicBezTo>
                  <a:pt x="1229213" y="933216"/>
                  <a:pt x="1193949" y="929505"/>
                  <a:pt x="1167008" y="942975"/>
                </a:cubicBezTo>
                <a:cubicBezTo>
                  <a:pt x="1136291" y="958334"/>
                  <a:pt x="1107666" y="978139"/>
                  <a:pt x="1081283" y="1000125"/>
                </a:cubicBezTo>
                <a:cubicBezTo>
                  <a:pt x="1050238" y="1025996"/>
                  <a:pt x="1027457" y="1061040"/>
                  <a:pt x="995558" y="1085850"/>
                </a:cubicBezTo>
                <a:cubicBezTo>
                  <a:pt x="821428" y="1221284"/>
                  <a:pt x="739324" y="1200150"/>
                  <a:pt x="938408" y="1200150"/>
                </a:cubicBezTo>
              </a:path>
            </a:pathLst>
          </a:custGeom>
          <a:ln w="76200">
            <a:solidFill>
              <a:srgbClr val="00B0F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7" name="TextBox 6"/>
          <p:cNvSpPr txBox="1"/>
          <p:nvPr/>
        </p:nvSpPr>
        <p:spPr>
          <a:xfrm>
            <a:off x="3962400" y="1600200"/>
            <a:ext cx="2438400" cy="461665"/>
          </a:xfrm>
          <a:prstGeom prst="rect">
            <a:avLst/>
          </a:prstGeom>
          <a:solidFill>
            <a:srgbClr val="DDDDDD"/>
          </a:solidFill>
        </p:spPr>
        <p:txBody>
          <a:bodyPr wrap="square" rtlCol="0">
            <a:spAutoFit/>
          </a:bodyPr>
          <a:lstStyle/>
          <a:p>
            <a:pPr algn="ctr"/>
            <a:r>
              <a:rPr lang="en-US" dirty="0" smtClean="0"/>
              <a:t>2000-2006</a:t>
            </a:r>
            <a:endParaRPr lang="en-US" dirty="0"/>
          </a:p>
        </p:txBody>
      </p:sp>
      <p:sp>
        <p:nvSpPr>
          <p:cNvPr id="10" name="Freeform 9"/>
          <p:cNvSpPr/>
          <p:nvPr/>
        </p:nvSpPr>
        <p:spPr bwMode="auto">
          <a:xfrm>
            <a:off x="2019300" y="2259870"/>
            <a:ext cx="3822047" cy="3518630"/>
          </a:xfrm>
          <a:custGeom>
            <a:avLst/>
            <a:gdLst>
              <a:gd name="connsiteX0" fmla="*/ 850900 w 3860800"/>
              <a:gd name="connsiteY0" fmla="*/ 3531287 h 3531287"/>
              <a:gd name="connsiteX1" fmla="*/ 990600 w 3860800"/>
              <a:gd name="connsiteY1" fmla="*/ 3518587 h 3531287"/>
              <a:gd name="connsiteX2" fmla="*/ 1028700 w 3860800"/>
              <a:gd name="connsiteY2" fmla="*/ 3505887 h 3531287"/>
              <a:gd name="connsiteX3" fmla="*/ 1054100 w 3860800"/>
              <a:gd name="connsiteY3" fmla="*/ 3416987 h 3531287"/>
              <a:gd name="connsiteX4" fmla="*/ 1092200 w 3860800"/>
              <a:gd name="connsiteY4" fmla="*/ 3391587 h 3531287"/>
              <a:gd name="connsiteX5" fmla="*/ 1117600 w 3860800"/>
              <a:gd name="connsiteY5" fmla="*/ 3353487 h 3531287"/>
              <a:gd name="connsiteX6" fmla="*/ 1155700 w 3860800"/>
              <a:gd name="connsiteY6" fmla="*/ 3328087 h 3531287"/>
              <a:gd name="connsiteX7" fmla="*/ 1168400 w 3860800"/>
              <a:gd name="connsiteY7" fmla="*/ 3289987 h 3531287"/>
              <a:gd name="connsiteX8" fmla="*/ 1155700 w 3860800"/>
              <a:gd name="connsiteY8" fmla="*/ 3239187 h 3531287"/>
              <a:gd name="connsiteX9" fmla="*/ 800100 w 3860800"/>
              <a:gd name="connsiteY9" fmla="*/ 3213787 h 3531287"/>
              <a:gd name="connsiteX10" fmla="*/ 546100 w 3860800"/>
              <a:gd name="connsiteY10" fmla="*/ 3226487 h 3531287"/>
              <a:gd name="connsiteX11" fmla="*/ 558800 w 3860800"/>
              <a:gd name="connsiteY11" fmla="*/ 3061387 h 3531287"/>
              <a:gd name="connsiteX12" fmla="*/ 635000 w 3860800"/>
              <a:gd name="connsiteY12" fmla="*/ 3035987 h 3531287"/>
              <a:gd name="connsiteX13" fmla="*/ 673100 w 3860800"/>
              <a:gd name="connsiteY13" fmla="*/ 3010587 h 3531287"/>
              <a:gd name="connsiteX14" fmla="*/ 749300 w 3860800"/>
              <a:gd name="connsiteY14" fmla="*/ 2985187 h 3531287"/>
              <a:gd name="connsiteX15" fmla="*/ 762000 w 3860800"/>
              <a:gd name="connsiteY15" fmla="*/ 2845487 h 3531287"/>
              <a:gd name="connsiteX16" fmla="*/ 723900 w 3860800"/>
              <a:gd name="connsiteY16" fmla="*/ 2820087 h 3531287"/>
              <a:gd name="connsiteX17" fmla="*/ 711200 w 3860800"/>
              <a:gd name="connsiteY17" fmla="*/ 2781987 h 3531287"/>
              <a:gd name="connsiteX18" fmla="*/ 647700 w 3860800"/>
              <a:gd name="connsiteY18" fmla="*/ 2705787 h 3531287"/>
              <a:gd name="connsiteX19" fmla="*/ 571500 w 3860800"/>
              <a:gd name="connsiteY19" fmla="*/ 2654987 h 3531287"/>
              <a:gd name="connsiteX20" fmla="*/ 533400 w 3860800"/>
              <a:gd name="connsiteY20" fmla="*/ 2629587 h 3531287"/>
              <a:gd name="connsiteX21" fmla="*/ 495300 w 3860800"/>
              <a:gd name="connsiteY21" fmla="*/ 2604187 h 3531287"/>
              <a:gd name="connsiteX22" fmla="*/ 406400 w 3860800"/>
              <a:gd name="connsiteY22" fmla="*/ 2553387 h 3531287"/>
              <a:gd name="connsiteX23" fmla="*/ 355600 w 3860800"/>
              <a:gd name="connsiteY23" fmla="*/ 2527987 h 3531287"/>
              <a:gd name="connsiteX24" fmla="*/ 317500 w 3860800"/>
              <a:gd name="connsiteY24" fmla="*/ 2489887 h 3531287"/>
              <a:gd name="connsiteX25" fmla="*/ 266700 w 3860800"/>
              <a:gd name="connsiteY25" fmla="*/ 2426387 h 3531287"/>
              <a:gd name="connsiteX26" fmla="*/ 203200 w 3860800"/>
              <a:gd name="connsiteY26" fmla="*/ 2362887 h 3531287"/>
              <a:gd name="connsiteX27" fmla="*/ 152400 w 3860800"/>
              <a:gd name="connsiteY27" fmla="*/ 2337487 h 3531287"/>
              <a:gd name="connsiteX28" fmla="*/ 38100 w 3860800"/>
              <a:gd name="connsiteY28" fmla="*/ 2223187 h 3531287"/>
              <a:gd name="connsiteX29" fmla="*/ 0 w 3860800"/>
              <a:gd name="connsiteY29" fmla="*/ 2185087 h 3531287"/>
              <a:gd name="connsiteX30" fmla="*/ 50800 w 3860800"/>
              <a:gd name="connsiteY30" fmla="*/ 2159687 h 3531287"/>
              <a:gd name="connsiteX31" fmla="*/ 139700 w 3860800"/>
              <a:gd name="connsiteY31" fmla="*/ 2172387 h 3531287"/>
              <a:gd name="connsiteX32" fmla="*/ 215900 w 3860800"/>
              <a:gd name="connsiteY32" fmla="*/ 2210487 h 3531287"/>
              <a:gd name="connsiteX33" fmla="*/ 254000 w 3860800"/>
              <a:gd name="connsiteY33" fmla="*/ 2248587 h 3531287"/>
              <a:gd name="connsiteX34" fmla="*/ 330200 w 3860800"/>
              <a:gd name="connsiteY34" fmla="*/ 2299387 h 3531287"/>
              <a:gd name="connsiteX35" fmla="*/ 368300 w 3860800"/>
              <a:gd name="connsiteY35" fmla="*/ 2324787 h 3531287"/>
              <a:gd name="connsiteX36" fmla="*/ 469900 w 3860800"/>
              <a:gd name="connsiteY36" fmla="*/ 2388287 h 3531287"/>
              <a:gd name="connsiteX37" fmla="*/ 508000 w 3860800"/>
              <a:gd name="connsiteY37" fmla="*/ 2400987 h 3531287"/>
              <a:gd name="connsiteX38" fmla="*/ 546100 w 3860800"/>
              <a:gd name="connsiteY38" fmla="*/ 2413687 h 3531287"/>
              <a:gd name="connsiteX39" fmla="*/ 647700 w 3860800"/>
              <a:gd name="connsiteY39" fmla="*/ 2400987 h 3531287"/>
              <a:gd name="connsiteX40" fmla="*/ 558800 w 3860800"/>
              <a:gd name="connsiteY40" fmla="*/ 2159687 h 3531287"/>
              <a:gd name="connsiteX41" fmla="*/ 520700 w 3860800"/>
              <a:gd name="connsiteY41" fmla="*/ 2134287 h 3531287"/>
              <a:gd name="connsiteX42" fmla="*/ 495300 w 3860800"/>
              <a:gd name="connsiteY42" fmla="*/ 2096187 h 3531287"/>
              <a:gd name="connsiteX43" fmla="*/ 457200 w 3860800"/>
              <a:gd name="connsiteY43" fmla="*/ 2070787 h 3531287"/>
              <a:gd name="connsiteX44" fmla="*/ 419100 w 3860800"/>
              <a:gd name="connsiteY44" fmla="*/ 2032687 h 3531287"/>
              <a:gd name="connsiteX45" fmla="*/ 406400 w 3860800"/>
              <a:gd name="connsiteY45" fmla="*/ 1994587 h 3531287"/>
              <a:gd name="connsiteX46" fmla="*/ 558800 w 3860800"/>
              <a:gd name="connsiteY46" fmla="*/ 1905687 h 3531287"/>
              <a:gd name="connsiteX47" fmla="*/ 622300 w 3860800"/>
              <a:gd name="connsiteY47" fmla="*/ 1956487 h 3531287"/>
              <a:gd name="connsiteX48" fmla="*/ 749300 w 3860800"/>
              <a:gd name="connsiteY48" fmla="*/ 2045387 h 3531287"/>
              <a:gd name="connsiteX49" fmla="*/ 774700 w 3860800"/>
              <a:gd name="connsiteY49" fmla="*/ 2083487 h 3531287"/>
              <a:gd name="connsiteX50" fmla="*/ 787400 w 3860800"/>
              <a:gd name="connsiteY50" fmla="*/ 2121587 h 3531287"/>
              <a:gd name="connsiteX51" fmla="*/ 800100 w 3860800"/>
              <a:gd name="connsiteY51" fmla="*/ 2185087 h 3531287"/>
              <a:gd name="connsiteX52" fmla="*/ 838200 w 3860800"/>
              <a:gd name="connsiteY52" fmla="*/ 2210487 h 3531287"/>
              <a:gd name="connsiteX53" fmla="*/ 863600 w 3860800"/>
              <a:gd name="connsiteY53" fmla="*/ 2248587 h 3531287"/>
              <a:gd name="connsiteX54" fmla="*/ 927100 w 3860800"/>
              <a:gd name="connsiteY54" fmla="*/ 2261287 h 3531287"/>
              <a:gd name="connsiteX55" fmla="*/ 965200 w 3860800"/>
              <a:gd name="connsiteY55" fmla="*/ 2273987 h 3531287"/>
              <a:gd name="connsiteX56" fmla="*/ 1016000 w 3860800"/>
              <a:gd name="connsiteY56" fmla="*/ 2223187 h 3531287"/>
              <a:gd name="connsiteX57" fmla="*/ 1054100 w 3860800"/>
              <a:gd name="connsiteY57" fmla="*/ 2197787 h 3531287"/>
              <a:gd name="connsiteX58" fmla="*/ 1041400 w 3860800"/>
              <a:gd name="connsiteY58" fmla="*/ 2070787 h 3531287"/>
              <a:gd name="connsiteX59" fmla="*/ 965200 w 3860800"/>
              <a:gd name="connsiteY59" fmla="*/ 1981887 h 3531287"/>
              <a:gd name="connsiteX60" fmla="*/ 939800 w 3860800"/>
              <a:gd name="connsiteY60" fmla="*/ 1943787 h 3531287"/>
              <a:gd name="connsiteX61" fmla="*/ 876300 w 3860800"/>
              <a:gd name="connsiteY61" fmla="*/ 1918387 h 3531287"/>
              <a:gd name="connsiteX62" fmla="*/ 749300 w 3860800"/>
              <a:gd name="connsiteY62" fmla="*/ 1816787 h 3531287"/>
              <a:gd name="connsiteX63" fmla="*/ 711200 w 3860800"/>
              <a:gd name="connsiteY63" fmla="*/ 1791387 h 3531287"/>
              <a:gd name="connsiteX64" fmla="*/ 685800 w 3860800"/>
              <a:gd name="connsiteY64" fmla="*/ 1753287 h 3531287"/>
              <a:gd name="connsiteX65" fmla="*/ 647700 w 3860800"/>
              <a:gd name="connsiteY65" fmla="*/ 1727887 h 3531287"/>
              <a:gd name="connsiteX66" fmla="*/ 596900 w 3860800"/>
              <a:gd name="connsiteY66" fmla="*/ 1613587 h 3531287"/>
              <a:gd name="connsiteX67" fmla="*/ 520700 w 3860800"/>
              <a:gd name="connsiteY67" fmla="*/ 1537387 h 3531287"/>
              <a:gd name="connsiteX68" fmla="*/ 444500 w 3860800"/>
              <a:gd name="connsiteY68" fmla="*/ 1486587 h 3531287"/>
              <a:gd name="connsiteX69" fmla="*/ 431800 w 3860800"/>
              <a:gd name="connsiteY69" fmla="*/ 1448487 h 3531287"/>
              <a:gd name="connsiteX70" fmla="*/ 406400 w 3860800"/>
              <a:gd name="connsiteY70" fmla="*/ 1321487 h 3531287"/>
              <a:gd name="connsiteX71" fmla="*/ 330200 w 3860800"/>
              <a:gd name="connsiteY71" fmla="*/ 1270687 h 3531287"/>
              <a:gd name="connsiteX72" fmla="*/ 241300 w 3860800"/>
              <a:gd name="connsiteY72" fmla="*/ 1181787 h 3531287"/>
              <a:gd name="connsiteX73" fmla="*/ 203200 w 3860800"/>
              <a:gd name="connsiteY73" fmla="*/ 1143687 h 3531287"/>
              <a:gd name="connsiteX74" fmla="*/ 190500 w 3860800"/>
              <a:gd name="connsiteY74" fmla="*/ 1105587 h 3531287"/>
              <a:gd name="connsiteX75" fmla="*/ 355600 w 3860800"/>
              <a:gd name="connsiteY75" fmla="*/ 991287 h 3531287"/>
              <a:gd name="connsiteX76" fmla="*/ 444500 w 3860800"/>
              <a:gd name="connsiteY76" fmla="*/ 1092887 h 3531287"/>
              <a:gd name="connsiteX77" fmla="*/ 546100 w 3860800"/>
              <a:gd name="connsiteY77" fmla="*/ 1156387 h 3531287"/>
              <a:gd name="connsiteX78" fmla="*/ 584200 w 3860800"/>
              <a:gd name="connsiteY78" fmla="*/ 1194487 h 3531287"/>
              <a:gd name="connsiteX79" fmla="*/ 673100 w 3860800"/>
              <a:gd name="connsiteY79" fmla="*/ 1308787 h 3531287"/>
              <a:gd name="connsiteX80" fmla="*/ 698500 w 3860800"/>
              <a:gd name="connsiteY80" fmla="*/ 1397687 h 3531287"/>
              <a:gd name="connsiteX81" fmla="*/ 723900 w 3860800"/>
              <a:gd name="connsiteY81" fmla="*/ 1486587 h 3531287"/>
              <a:gd name="connsiteX82" fmla="*/ 787400 w 3860800"/>
              <a:gd name="connsiteY82" fmla="*/ 1575487 h 3531287"/>
              <a:gd name="connsiteX83" fmla="*/ 825500 w 3860800"/>
              <a:gd name="connsiteY83" fmla="*/ 1588187 h 3531287"/>
              <a:gd name="connsiteX84" fmla="*/ 850900 w 3860800"/>
              <a:gd name="connsiteY84" fmla="*/ 1626287 h 3531287"/>
              <a:gd name="connsiteX85" fmla="*/ 939800 w 3860800"/>
              <a:gd name="connsiteY85" fmla="*/ 1702487 h 3531287"/>
              <a:gd name="connsiteX86" fmla="*/ 977900 w 3860800"/>
              <a:gd name="connsiteY86" fmla="*/ 1740587 h 3531287"/>
              <a:gd name="connsiteX87" fmla="*/ 990600 w 3860800"/>
              <a:gd name="connsiteY87" fmla="*/ 1778687 h 3531287"/>
              <a:gd name="connsiteX88" fmla="*/ 1028700 w 3860800"/>
              <a:gd name="connsiteY88" fmla="*/ 1791387 h 3531287"/>
              <a:gd name="connsiteX89" fmla="*/ 1092200 w 3860800"/>
              <a:gd name="connsiteY89" fmla="*/ 1829487 h 3531287"/>
              <a:gd name="connsiteX90" fmla="*/ 1193800 w 3860800"/>
              <a:gd name="connsiteY90" fmla="*/ 1905687 h 3531287"/>
              <a:gd name="connsiteX91" fmla="*/ 1231900 w 3860800"/>
              <a:gd name="connsiteY91" fmla="*/ 1918387 h 3531287"/>
              <a:gd name="connsiteX92" fmla="*/ 1308100 w 3860800"/>
              <a:gd name="connsiteY92" fmla="*/ 1969187 h 3531287"/>
              <a:gd name="connsiteX93" fmla="*/ 1422400 w 3860800"/>
              <a:gd name="connsiteY93" fmla="*/ 2019987 h 3531287"/>
              <a:gd name="connsiteX94" fmla="*/ 1562100 w 3860800"/>
              <a:gd name="connsiteY94" fmla="*/ 1994587 h 3531287"/>
              <a:gd name="connsiteX95" fmla="*/ 1549400 w 3860800"/>
              <a:gd name="connsiteY95" fmla="*/ 1829487 h 3531287"/>
              <a:gd name="connsiteX96" fmla="*/ 1447800 w 3860800"/>
              <a:gd name="connsiteY96" fmla="*/ 1651687 h 3531287"/>
              <a:gd name="connsiteX97" fmla="*/ 1397000 w 3860800"/>
              <a:gd name="connsiteY97" fmla="*/ 1613587 h 3531287"/>
              <a:gd name="connsiteX98" fmla="*/ 1346200 w 3860800"/>
              <a:gd name="connsiteY98" fmla="*/ 1562787 h 3531287"/>
              <a:gd name="connsiteX99" fmla="*/ 1308100 w 3860800"/>
              <a:gd name="connsiteY99" fmla="*/ 1537387 h 3531287"/>
              <a:gd name="connsiteX100" fmla="*/ 1206500 w 3860800"/>
              <a:gd name="connsiteY100" fmla="*/ 1461187 h 3531287"/>
              <a:gd name="connsiteX101" fmla="*/ 1168400 w 3860800"/>
              <a:gd name="connsiteY101" fmla="*/ 1423087 h 3531287"/>
              <a:gd name="connsiteX102" fmla="*/ 1130300 w 3860800"/>
              <a:gd name="connsiteY102" fmla="*/ 1397687 h 3531287"/>
              <a:gd name="connsiteX103" fmla="*/ 1041400 w 3860800"/>
              <a:gd name="connsiteY103" fmla="*/ 1283387 h 3531287"/>
              <a:gd name="connsiteX104" fmla="*/ 1016000 w 3860800"/>
              <a:gd name="connsiteY104" fmla="*/ 1232587 h 3531287"/>
              <a:gd name="connsiteX105" fmla="*/ 977900 w 3860800"/>
              <a:gd name="connsiteY105" fmla="*/ 1207187 h 3531287"/>
              <a:gd name="connsiteX106" fmla="*/ 889000 w 3860800"/>
              <a:gd name="connsiteY106" fmla="*/ 1092887 h 3531287"/>
              <a:gd name="connsiteX107" fmla="*/ 812800 w 3860800"/>
              <a:gd name="connsiteY107" fmla="*/ 991287 h 3531287"/>
              <a:gd name="connsiteX108" fmla="*/ 774700 w 3860800"/>
              <a:gd name="connsiteY108" fmla="*/ 965887 h 3531287"/>
              <a:gd name="connsiteX109" fmla="*/ 736600 w 3860800"/>
              <a:gd name="connsiteY109" fmla="*/ 902387 h 3531287"/>
              <a:gd name="connsiteX110" fmla="*/ 723900 w 3860800"/>
              <a:gd name="connsiteY110" fmla="*/ 762687 h 3531287"/>
              <a:gd name="connsiteX111" fmla="*/ 825500 w 3860800"/>
              <a:gd name="connsiteY111" fmla="*/ 711887 h 3531287"/>
              <a:gd name="connsiteX112" fmla="*/ 952500 w 3860800"/>
              <a:gd name="connsiteY112" fmla="*/ 737287 h 3531287"/>
              <a:gd name="connsiteX113" fmla="*/ 977900 w 3860800"/>
              <a:gd name="connsiteY113" fmla="*/ 775387 h 3531287"/>
              <a:gd name="connsiteX114" fmla="*/ 1054100 w 3860800"/>
              <a:gd name="connsiteY114" fmla="*/ 851587 h 3531287"/>
              <a:gd name="connsiteX115" fmla="*/ 1130300 w 3860800"/>
              <a:gd name="connsiteY115" fmla="*/ 915087 h 3531287"/>
              <a:gd name="connsiteX116" fmla="*/ 1181100 w 3860800"/>
              <a:gd name="connsiteY116" fmla="*/ 1003987 h 3531287"/>
              <a:gd name="connsiteX117" fmla="*/ 1219200 w 3860800"/>
              <a:gd name="connsiteY117" fmla="*/ 1042087 h 3531287"/>
              <a:gd name="connsiteX118" fmla="*/ 1244600 w 3860800"/>
              <a:gd name="connsiteY118" fmla="*/ 1092887 h 3531287"/>
              <a:gd name="connsiteX119" fmla="*/ 1270000 w 3860800"/>
              <a:gd name="connsiteY119" fmla="*/ 1130987 h 3531287"/>
              <a:gd name="connsiteX120" fmla="*/ 1320800 w 3860800"/>
              <a:gd name="connsiteY120" fmla="*/ 1257987 h 3531287"/>
              <a:gd name="connsiteX121" fmla="*/ 1358900 w 3860800"/>
              <a:gd name="connsiteY121" fmla="*/ 1296087 h 3531287"/>
              <a:gd name="connsiteX122" fmla="*/ 1384300 w 3860800"/>
              <a:gd name="connsiteY122" fmla="*/ 1334187 h 3531287"/>
              <a:gd name="connsiteX123" fmla="*/ 1422400 w 3860800"/>
              <a:gd name="connsiteY123" fmla="*/ 1423087 h 3531287"/>
              <a:gd name="connsiteX124" fmla="*/ 1460500 w 3860800"/>
              <a:gd name="connsiteY124" fmla="*/ 1448487 h 3531287"/>
              <a:gd name="connsiteX125" fmla="*/ 1536700 w 3860800"/>
              <a:gd name="connsiteY125" fmla="*/ 1524687 h 3531287"/>
              <a:gd name="connsiteX126" fmla="*/ 1574800 w 3860800"/>
              <a:gd name="connsiteY126" fmla="*/ 1550087 h 3531287"/>
              <a:gd name="connsiteX127" fmla="*/ 1638300 w 3860800"/>
              <a:gd name="connsiteY127" fmla="*/ 1600887 h 3531287"/>
              <a:gd name="connsiteX128" fmla="*/ 1676400 w 3860800"/>
              <a:gd name="connsiteY128" fmla="*/ 1638987 h 3531287"/>
              <a:gd name="connsiteX129" fmla="*/ 1714500 w 3860800"/>
              <a:gd name="connsiteY129" fmla="*/ 1664387 h 3531287"/>
              <a:gd name="connsiteX130" fmla="*/ 1765300 w 3860800"/>
              <a:gd name="connsiteY130" fmla="*/ 1702487 h 3531287"/>
              <a:gd name="connsiteX131" fmla="*/ 1841500 w 3860800"/>
              <a:gd name="connsiteY131" fmla="*/ 1765987 h 3531287"/>
              <a:gd name="connsiteX132" fmla="*/ 1879600 w 3860800"/>
              <a:gd name="connsiteY132" fmla="*/ 1753287 h 3531287"/>
              <a:gd name="connsiteX133" fmla="*/ 1917700 w 3860800"/>
              <a:gd name="connsiteY133" fmla="*/ 1664387 h 3531287"/>
              <a:gd name="connsiteX134" fmla="*/ 1905000 w 3860800"/>
              <a:gd name="connsiteY134" fmla="*/ 1575487 h 3531287"/>
              <a:gd name="connsiteX135" fmla="*/ 1879600 w 3860800"/>
              <a:gd name="connsiteY135" fmla="*/ 1524687 h 3531287"/>
              <a:gd name="connsiteX136" fmla="*/ 1854200 w 3860800"/>
              <a:gd name="connsiteY136" fmla="*/ 1461187 h 3531287"/>
              <a:gd name="connsiteX137" fmla="*/ 1841500 w 3860800"/>
              <a:gd name="connsiteY137" fmla="*/ 1423087 h 3531287"/>
              <a:gd name="connsiteX138" fmla="*/ 1816100 w 3860800"/>
              <a:gd name="connsiteY138" fmla="*/ 1334187 h 3531287"/>
              <a:gd name="connsiteX139" fmla="*/ 1790700 w 3860800"/>
              <a:gd name="connsiteY139" fmla="*/ 1283387 h 3531287"/>
              <a:gd name="connsiteX140" fmla="*/ 1752600 w 3860800"/>
              <a:gd name="connsiteY140" fmla="*/ 1181787 h 3531287"/>
              <a:gd name="connsiteX141" fmla="*/ 1701800 w 3860800"/>
              <a:gd name="connsiteY141" fmla="*/ 1080187 h 3531287"/>
              <a:gd name="connsiteX142" fmla="*/ 1689100 w 3860800"/>
              <a:gd name="connsiteY142" fmla="*/ 1042087 h 3531287"/>
              <a:gd name="connsiteX143" fmla="*/ 1676400 w 3860800"/>
              <a:gd name="connsiteY143" fmla="*/ 991287 h 3531287"/>
              <a:gd name="connsiteX144" fmla="*/ 1638300 w 3860800"/>
              <a:gd name="connsiteY144" fmla="*/ 965887 h 3531287"/>
              <a:gd name="connsiteX145" fmla="*/ 1524000 w 3860800"/>
              <a:gd name="connsiteY145" fmla="*/ 864287 h 3531287"/>
              <a:gd name="connsiteX146" fmla="*/ 1511300 w 3860800"/>
              <a:gd name="connsiteY146" fmla="*/ 826187 h 3531287"/>
              <a:gd name="connsiteX147" fmla="*/ 1447800 w 3860800"/>
              <a:gd name="connsiteY147" fmla="*/ 749987 h 3531287"/>
              <a:gd name="connsiteX148" fmla="*/ 1384300 w 3860800"/>
              <a:gd name="connsiteY148" fmla="*/ 711887 h 3531287"/>
              <a:gd name="connsiteX149" fmla="*/ 1346200 w 3860800"/>
              <a:gd name="connsiteY149" fmla="*/ 673787 h 3531287"/>
              <a:gd name="connsiteX150" fmla="*/ 1308100 w 3860800"/>
              <a:gd name="connsiteY150" fmla="*/ 648387 h 3531287"/>
              <a:gd name="connsiteX151" fmla="*/ 1219200 w 3860800"/>
              <a:gd name="connsiteY151" fmla="*/ 534087 h 3531287"/>
              <a:gd name="connsiteX152" fmla="*/ 1206500 w 3860800"/>
              <a:gd name="connsiteY152" fmla="*/ 495987 h 3531287"/>
              <a:gd name="connsiteX153" fmla="*/ 1219200 w 3860800"/>
              <a:gd name="connsiteY153" fmla="*/ 457887 h 3531287"/>
              <a:gd name="connsiteX154" fmla="*/ 1460500 w 3860800"/>
              <a:gd name="connsiteY154" fmla="*/ 483287 h 3531287"/>
              <a:gd name="connsiteX155" fmla="*/ 1498600 w 3860800"/>
              <a:gd name="connsiteY155" fmla="*/ 534087 h 3531287"/>
              <a:gd name="connsiteX156" fmla="*/ 1574800 w 3860800"/>
              <a:gd name="connsiteY156" fmla="*/ 597587 h 3531287"/>
              <a:gd name="connsiteX157" fmla="*/ 1638300 w 3860800"/>
              <a:gd name="connsiteY157" fmla="*/ 686487 h 3531287"/>
              <a:gd name="connsiteX158" fmla="*/ 1676400 w 3860800"/>
              <a:gd name="connsiteY158" fmla="*/ 775387 h 3531287"/>
              <a:gd name="connsiteX159" fmla="*/ 1701800 w 3860800"/>
              <a:gd name="connsiteY159" fmla="*/ 851587 h 3531287"/>
              <a:gd name="connsiteX160" fmla="*/ 1727200 w 3860800"/>
              <a:gd name="connsiteY160" fmla="*/ 889687 h 3531287"/>
              <a:gd name="connsiteX161" fmla="*/ 1739900 w 3860800"/>
              <a:gd name="connsiteY161" fmla="*/ 927787 h 3531287"/>
              <a:gd name="connsiteX162" fmla="*/ 1752600 w 3860800"/>
              <a:gd name="connsiteY162" fmla="*/ 978587 h 3531287"/>
              <a:gd name="connsiteX163" fmla="*/ 1790700 w 3860800"/>
              <a:gd name="connsiteY163" fmla="*/ 1016687 h 3531287"/>
              <a:gd name="connsiteX164" fmla="*/ 1854200 w 3860800"/>
              <a:gd name="connsiteY164" fmla="*/ 1080187 h 3531287"/>
              <a:gd name="connsiteX165" fmla="*/ 1930400 w 3860800"/>
              <a:gd name="connsiteY165" fmla="*/ 1143687 h 3531287"/>
              <a:gd name="connsiteX166" fmla="*/ 1968500 w 3860800"/>
              <a:gd name="connsiteY166" fmla="*/ 1181787 h 3531287"/>
              <a:gd name="connsiteX167" fmla="*/ 2032000 w 3860800"/>
              <a:gd name="connsiteY167" fmla="*/ 1194487 h 3531287"/>
              <a:gd name="connsiteX168" fmla="*/ 2286000 w 3860800"/>
              <a:gd name="connsiteY168" fmla="*/ 1232587 h 3531287"/>
              <a:gd name="connsiteX169" fmla="*/ 2400300 w 3860800"/>
              <a:gd name="connsiteY169" fmla="*/ 1232587 h 3531287"/>
              <a:gd name="connsiteX170" fmla="*/ 2362200 w 3860800"/>
              <a:gd name="connsiteY170" fmla="*/ 1067487 h 3531287"/>
              <a:gd name="connsiteX171" fmla="*/ 2336800 w 3860800"/>
              <a:gd name="connsiteY171" fmla="*/ 978587 h 3531287"/>
              <a:gd name="connsiteX172" fmla="*/ 2235200 w 3860800"/>
              <a:gd name="connsiteY172" fmla="*/ 876987 h 3531287"/>
              <a:gd name="connsiteX173" fmla="*/ 2197100 w 3860800"/>
              <a:gd name="connsiteY173" fmla="*/ 826187 h 3531287"/>
              <a:gd name="connsiteX174" fmla="*/ 2171700 w 3860800"/>
              <a:gd name="connsiteY174" fmla="*/ 788087 h 3531287"/>
              <a:gd name="connsiteX175" fmla="*/ 2133600 w 3860800"/>
              <a:gd name="connsiteY175" fmla="*/ 762687 h 3531287"/>
              <a:gd name="connsiteX176" fmla="*/ 2082800 w 3860800"/>
              <a:gd name="connsiteY176" fmla="*/ 724587 h 3531287"/>
              <a:gd name="connsiteX177" fmla="*/ 1993900 w 3860800"/>
              <a:gd name="connsiteY177" fmla="*/ 648387 h 3531287"/>
              <a:gd name="connsiteX178" fmla="*/ 1943100 w 3860800"/>
              <a:gd name="connsiteY178" fmla="*/ 610287 h 3531287"/>
              <a:gd name="connsiteX179" fmla="*/ 1879600 w 3860800"/>
              <a:gd name="connsiteY179" fmla="*/ 534087 h 3531287"/>
              <a:gd name="connsiteX180" fmla="*/ 1803400 w 3860800"/>
              <a:gd name="connsiteY180" fmla="*/ 470587 h 3531287"/>
              <a:gd name="connsiteX181" fmla="*/ 1778000 w 3860800"/>
              <a:gd name="connsiteY181" fmla="*/ 432487 h 3531287"/>
              <a:gd name="connsiteX182" fmla="*/ 1778000 w 3860800"/>
              <a:gd name="connsiteY182" fmla="*/ 356287 h 3531287"/>
              <a:gd name="connsiteX183" fmla="*/ 1816100 w 3860800"/>
              <a:gd name="connsiteY183" fmla="*/ 330887 h 3531287"/>
              <a:gd name="connsiteX184" fmla="*/ 1981200 w 3860800"/>
              <a:gd name="connsiteY184" fmla="*/ 343587 h 3531287"/>
              <a:gd name="connsiteX185" fmla="*/ 2057400 w 3860800"/>
              <a:gd name="connsiteY185" fmla="*/ 407087 h 3531287"/>
              <a:gd name="connsiteX186" fmla="*/ 2120900 w 3860800"/>
              <a:gd name="connsiteY186" fmla="*/ 495987 h 3531287"/>
              <a:gd name="connsiteX187" fmla="*/ 2133600 w 3860800"/>
              <a:gd name="connsiteY187" fmla="*/ 788087 h 3531287"/>
              <a:gd name="connsiteX188" fmla="*/ 2159000 w 3860800"/>
              <a:gd name="connsiteY188" fmla="*/ 838887 h 3531287"/>
              <a:gd name="connsiteX189" fmla="*/ 2209800 w 3860800"/>
              <a:gd name="connsiteY189" fmla="*/ 915087 h 3531287"/>
              <a:gd name="connsiteX190" fmla="*/ 2286000 w 3860800"/>
              <a:gd name="connsiteY190" fmla="*/ 991287 h 3531287"/>
              <a:gd name="connsiteX191" fmla="*/ 2324100 w 3860800"/>
              <a:gd name="connsiteY191" fmla="*/ 1029387 h 3531287"/>
              <a:gd name="connsiteX192" fmla="*/ 2387600 w 3860800"/>
              <a:gd name="connsiteY192" fmla="*/ 1118287 h 3531287"/>
              <a:gd name="connsiteX193" fmla="*/ 2425700 w 3860800"/>
              <a:gd name="connsiteY193" fmla="*/ 1143687 h 3531287"/>
              <a:gd name="connsiteX194" fmla="*/ 2540000 w 3860800"/>
              <a:gd name="connsiteY194" fmla="*/ 1118287 h 3531287"/>
              <a:gd name="connsiteX195" fmla="*/ 2590800 w 3860800"/>
              <a:gd name="connsiteY195" fmla="*/ 1105587 h 3531287"/>
              <a:gd name="connsiteX196" fmla="*/ 2641600 w 3860800"/>
              <a:gd name="connsiteY196" fmla="*/ 1080187 h 3531287"/>
              <a:gd name="connsiteX197" fmla="*/ 2679700 w 3860800"/>
              <a:gd name="connsiteY197" fmla="*/ 1054787 h 3531287"/>
              <a:gd name="connsiteX198" fmla="*/ 2717800 w 3860800"/>
              <a:gd name="connsiteY198" fmla="*/ 1003987 h 3531287"/>
              <a:gd name="connsiteX199" fmla="*/ 2755900 w 3860800"/>
              <a:gd name="connsiteY199" fmla="*/ 965887 h 3531287"/>
              <a:gd name="connsiteX200" fmla="*/ 2768600 w 3860800"/>
              <a:gd name="connsiteY200" fmla="*/ 927787 h 3531287"/>
              <a:gd name="connsiteX201" fmla="*/ 2755900 w 3860800"/>
              <a:gd name="connsiteY201" fmla="*/ 838887 h 3531287"/>
              <a:gd name="connsiteX202" fmla="*/ 2705100 w 3860800"/>
              <a:gd name="connsiteY202" fmla="*/ 737287 h 3531287"/>
              <a:gd name="connsiteX203" fmla="*/ 2654300 w 3860800"/>
              <a:gd name="connsiteY203" fmla="*/ 699187 h 3531287"/>
              <a:gd name="connsiteX204" fmla="*/ 2590800 w 3860800"/>
              <a:gd name="connsiteY204" fmla="*/ 635687 h 3531287"/>
              <a:gd name="connsiteX205" fmla="*/ 2565400 w 3860800"/>
              <a:gd name="connsiteY205" fmla="*/ 597587 h 3531287"/>
              <a:gd name="connsiteX206" fmla="*/ 2425700 w 3860800"/>
              <a:gd name="connsiteY206" fmla="*/ 521387 h 3531287"/>
              <a:gd name="connsiteX207" fmla="*/ 2374900 w 3860800"/>
              <a:gd name="connsiteY207" fmla="*/ 483287 h 3531287"/>
              <a:gd name="connsiteX208" fmla="*/ 2286000 w 3860800"/>
              <a:gd name="connsiteY208" fmla="*/ 368987 h 3531287"/>
              <a:gd name="connsiteX209" fmla="*/ 2260600 w 3860800"/>
              <a:gd name="connsiteY209" fmla="*/ 305487 h 3531287"/>
              <a:gd name="connsiteX210" fmla="*/ 2273300 w 3860800"/>
              <a:gd name="connsiteY210" fmla="*/ 216587 h 3531287"/>
              <a:gd name="connsiteX211" fmla="*/ 2565400 w 3860800"/>
              <a:gd name="connsiteY211" fmla="*/ 267387 h 3531287"/>
              <a:gd name="connsiteX212" fmla="*/ 2590800 w 3860800"/>
              <a:gd name="connsiteY212" fmla="*/ 457887 h 3531287"/>
              <a:gd name="connsiteX213" fmla="*/ 2616200 w 3860800"/>
              <a:gd name="connsiteY213" fmla="*/ 534087 h 3531287"/>
              <a:gd name="connsiteX214" fmla="*/ 2679700 w 3860800"/>
              <a:gd name="connsiteY214" fmla="*/ 610287 h 3531287"/>
              <a:gd name="connsiteX215" fmla="*/ 2692400 w 3860800"/>
              <a:gd name="connsiteY215" fmla="*/ 648387 h 3531287"/>
              <a:gd name="connsiteX216" fmla="*/ 2794000 w 3860800"/>
              <a:gd name="connsiteY216" fmla="*/ 686487 h 3531287"/>
              <a:gd name="connsiteX217" fmla="*/ 2832100 w 3860800"/>
              <a:gd name="connsiteY217" fmla="*/ 711887 h 3531287"/>
              <a:gd name="connsiteX218" fmla="*/ 2870200 w 3860800"/>
              <a:gd name="connsiteY218" fmla="*/ 749987 h 3531287"/>
              <a:gd name="connsiteX219" fmla="*/ 2908300 w 3860800"/>
              <a:gd name="connsiteY219" fmla="*/ 762687 h 3531287"/>
              <a:gd name="connsiteX220" fmla="*/ 3022600 w 3860800"/>
              <a:gd name="connsiteY220" fmla="*/ 749987 h 3531287"/>
              <a:gd name="connsiteX221" fmla="*/ 3086100 w 3860800"/>
              <a:gd name="connsiteY221" fmla="*/ 686487 h 3531287"/>
              <a:gd name="connsiteX222" fmla="*/ 3619500 w 3860800"/>
              <a:gd name="connsiteY222" fmla="*/ 673787 h 3531287"/>
              <a:gd name="connsiteX223" fmla="*/ 3657600 w 3860800"/>
              <a:gd name="connsiteY223" fmla="*/ 648387 h 3531287"/>
              <a:gd name="connsiteX224" fmla="*/ 3708400 w 3860800"/>
              <a:gd name="connsiteY224" fmla="*/ 559487 h 3531287"/>
              <a:gd name="connsiteX225" fmla="*/ 3683000 w 3860800"/>
              <a:gd name="connsiteY225" fmla="*/ 445187 h 3531287"/>
              <a:gd name="connsiteX226" fmla="*/ 3657600 w 3860800"/>
              <a:gd name="connsiteY226" fmla="*/ 407087 h 3531287"/>
              <a:gd name="connsiteX227" fmla="*/ 3530600 w 3860800"/>
              <a:gd name="connsiteY227" fmla="*/ 292787 h 3531287"/>
              <a:gd name="connsiteX228" fmla="*/ 3479800 w 3860800"/>
              <a:gd name="connsiteY228" fmla="*/ 267387 h 3531287"/>
              <a:gd name="connsiteX229" fmla="*/ 3441700 w 3860800"/>
              <a:gd name="connsiteY229" fmla="*/ 254687 h 3531287"/>
              <a:gd name="connsiteX230" fmla="*/ 3365500 w 3860800"/>
              <a:gd name="connsiteY230" fmla="*/ 203887 h 3531287"/>
              <a:gd name="connsiteX231" fmla="*/ 3327400 w 3860800"/>
              <a:gd name="connsiteY231" fmla="*/ 165787 h 3531287"/>
              <a:gd name="connsiteX232" fmla="*/ 3289300 w 3860800"/>
              <a:gd name="connsiteY232" fmla="*/ 153087 h 3531287"/>
              <a:gd name="connsiteX233" fmla="*/ 3213100 w 3860800"/>
              <a:gd name="connsiteY233" fmla="*/ 102287 h 3531287"/>
              <a:gd name="connsiteX234" fmla="*/ 3162300 w 3860800"/>
              <a:gd name="connsiteY234" fmla="*/ 64187 h 3531287"/>
              <a:gd name="connsiteX235" fmla="*/ 3124200 w 3860800"/>
              <a:gd name="connsiteY235" fmla="*/ 51487 h 3531287"/>
              <a:gd name="connsiteX236" fmla="*/ 3035300 w 3860800"/>
              <a:gd name="connsiteY236" fmla="*/ 687 h 3531287"/>
              <a:gd name="connsiteX237" fmla="*/ 2870200 w 3860800"/>
              <a:gd name="connsiteY237" fmla="*/ 13387 h 3531287"/>
              <a:gd name="connsiteX238" fmla="*/ 2832100 w 3860800"/>
              <a:gd name="connsiteY238" fmla="*/ 51487 h 3531287"/>
              <a:gd name="connsiteX239" fmla="*/ 2844800 w 3860800"/>
              <a:gd name="connsiteY239" fmla="*/ 305487 h 3531287"/>
              <a:gd name="connsiteX240" fmla="*/ 2946400 w 3860800"/>
              <a:gd name="connsiteY240" fmla="*/ 394387 h 3531287"/>
              <a:gd name="connsiteX241" fmla="*/ 3009900 w 3860800"/>
              <a:gd name="connsiteY241" fmla="*/ 483287 h 3531287"/>
              <a:gd name="connsiteX242" fmla="*/ 3035300 w 3860800"/>
              <a:gd name="connsiteY242" fmla="*/ 534087 h 3531287"/>
              <a:gd name="connsiteX243" fmla="*/ 3073400 w 3860800"/>
              <a:gd name="connsiteY243" fmla="*/ 559487 h 3531287"/>
              <a:gd name="connsiteX244" fmla="*/ 3111500 w 3860800"/>
              <a:gd name="connsiteY244" fmla="*/ 597587 h 3531287"/>
              <a:gd name="connsiteX245" fmla="*/ 3136900 w 3860800"/>
              <a:gd name="connsiteY245" fmla="*/ 635687 h 3531287"/>
              <a:gd name="connsiteX246" fmla="*/ 3225800 w 3860800"/>
              <a:gd name="connsiteY246" fmla="*/ 686487 h 3531287"/>
              <a:gd name="connsiteX247" fmla="*/ 3263900 w 3860800"/>
              <a:gd name="connsiteY247" fmla="*/ 724587 h 3531287"/>
              <a:gd name="connsiteX248" fmla="*/ 3378200 w 3860800"/>
              <a:gd name="connsiteY248" fmla="*/ 749987 h 3531287"/>
              <a:gd name="connsiteX249" fmla="*/ 3416300 w 3860800"/>
              <a:gd name="connsiteY249" fmla="*/ 775387 h 3531287"/>
              <a:gd name="connsiteX250" fmla="*/ 3454400 w 3860800"/>
              <a:gd name="connsiteY250" fmla="*/ 762687 h 3531287"/>
              <a:gd name="connsiteX251" fmla="*/ 3721100 w 3860800"/>
              <a:gd name="connsiteY251" fmla="*/ 749987 h 3531287"/>
              <a:gd name="connsiteX252" fmla="*/ 3746500 w 3860800"/>
              <a:gd name="connsiteY252" fmla="*/ 711887 h 3531287"/>
              <a:gd name="connsiteX253" fmla="*/ 3784600 w 3860800"/>
              <a:gd name="connsiteY253" fmla="*/ 686487 h 3531287"/>
              <a:gd name="connsiteX254" fmla="*/ 3797300 w 3860800"/>
              <a:gd name="connsiteY254" fmla="*/ 648387 h 3531287"/>
              <a:gd name="connsiteX255" fmla="*/ 3835400 w 3860800"/>
              <a:gd name="connsiteY255" fmla="*/ 597587 h 3531287"/>
              <a:gd name="connsiteX256" fmla="*/ 3848100 w 3860800"/>
              <a:gd name="connsiteY256" fmla="*/ 546787 h 3531287"/>
              <a:gd name="connsiteX257" fmla="*/ 3860800 w 3860800"/>
              <a:gd name="connsiteY257" fmla="*/ 508687 h 3531287"/>
              <a:gd name="connsiteX258" fmla="*/ 3848100 w 3860800"/>
              <a:gd name="connsiteY258" fmla="*/ 343587 h 3531287"/>
              <a:gd name="connsiteX259" fmla="*/ 3733800 w 3860800"/>
              <a:gd name="connsiteY259" fmla="*/ 394387 h 3531287"/>
              <a:gd name="connsiteX260" fmla="*/ 3606800 w 3860800"/>
              <a:gd name="connsiteY260" fmla="*/ 432487 h 3531287"/>
              <a:gd name="connsiteX261" fmla="*/ 3568700 w 3860800"/>
              <a:gd name="connsiteY261" fmla="*/ 470587 h 3531287"/>
              <a:gd name="connsiteX262" fmla="*/ 3517900 w 3860800"/>
              <a:gd name="connsiteY262" fmla="*/ 508687 h 3531287"/>
              <a:gd name="connsiteX263" fmla="*/ 3454400 w 3860800"/>
              <a:gd name="connsiteY263" fmla="*/ 597587 h 3531287"/>
              <a:gd name="connsiteX264" fmla="*/ 3416300 w 3860800"/>
              <a:gd name="connsiteY264" fmla="*/ 635687 h 3531287"/>
              <a:gd name="connsiteX265" fmla="*/ 3365500 w 3860800"/>
              <a:gd name="connsiteY265" fmla="*/ 711887 h 3531287"/>
              <a:gd name="connsiteX266" fmla="*/ 3340100 w 3860800"/>
              <a:gd name="connsiteY266" fmla="*/ 749987 h 3531287"/>
              <a:gd name="connsiteX267" fmla="*/ 3302000 w 3860800"/>
              <a:gd name="connsiteY267" fmla="*/ 788087 h 3531287"/>
              <a:gd name="connsiteX268" fmla="*/ 3225800 w 3860800"/>
              <a:gd name="connsiteY268" fmla="*/ 838887 h 3531287"/>
              <a:gd name="connsiteX269" fmla="*/ 3149600 w 3860800"/>
              <a:gd name="connsiteY269" fmla="*/ 915087 h 3531287"/>
              <a:gd name="connsiteX270" fmla="*/ 3111500 w 3860800"/>
              <a:gd name="connsiteY270" fmla="*/ 953187 h 3531287"/>
              <a:gd name="connsiteX271" fmla="*/ 3035300 w 3860800"/>
              <a:gd name="connsiteY271" fmla="*/ 1003987 h 3531287"/>
              <a:gd name="connsiteX272" fmla="*/ 2959100 w 3860800"/>
              <a:gd name="connsiteY272" fmla="*/ 1080187 h 3531287"/>
              <a:gd name="connsiteX273" fmla="*/ 2921000 w 3860800"/>
              <a:gd name="connsiteY273" fmla="*/ 1105587 h 3531287"/>
              <a:gd name="connsiteX274" fmla="*/ 2819400 w 3860800"/>
              <a:gd name="connsiteY274" fmla="*/ 1207187 h 3531287"/>
              <a:gd name="connsiteX275" fmla="*/ 2781300 w 3860800"/>
              <a:gd name="connsiteY275" fmla="*/ 1245287 h 3531287"/>
              <a:gd name="connsiteX276" fmla="*/ 2654300 w 3860800"/>
              <a:gd name="connsiteY276" fmla="*/ 1321487 h 3531287"/>
              <a:gd name="connsiteX277" fmla="*/ 2616200 w 3860800"/>
              <a:gd name="connsiteY277" fmla="*/ 1334187 h 3531287"/>
              <a:gd name="connsiteX278" fmla="*/ 2527300 w 3860800"/>
              <a:gd name="connsiteY278" fmla="*/ 1397687 h 3531287"/>
              <a:gd name="connsiteX279" fmla="*/ 2489200 w 3860800"/>
              <a:gd name="connsiteY279" fmla="*/ 1410387 h 3531287"/>
              <a:gd name="connsiteX280" fmla="*/ 2425700 w 3860800"/>
              <a:gd name="connsiteY280" fmla="*/ 1435787 h 3531287"/>
              <a:gd name="connsiteX281" fmla="*/ 2336800 w 3860800"/>
              <a:gd name="connsiteY281" fmla="*/ 1461187 h 3531287"/>
              <a:gd name="connsiteX282" fmla="*/ 2235200 w 3860800"/>
              <a:gd name="connsiteY282" fmla="*/ 1473887 h 3531287"/>
              <a:gd name="connsiteX283" fmla="*/ 2197100 w 3860800"/>
              <a:gd name="connsiteY283" fmla="*/ 1486587 h 3531287"/>
              <a:gd name="connsiteX284" fmla="*/ 2133600 w 3860800"/>
              <a:gd name="connsiteY284" fmla="*/ 1499287 h 3531287"/>
              <a:gd name="connsiteX285" fmla="*/ 2044700 w 3860800"/>
              <a:gd name="connsiteY285" fmla="*/ 1524687 h 3531287"/>
              <a:gd name="connsiteX286" fmla="*/ 1993900 w 3860800"/>
              <a:gd name="connsiteY286" fmla="*/ 1550087 h 3531287"/>
              <a:gd name="connsiteX287" fmla="*/ 1955800 w 3860800"/>
              <a:gd name="connsiteY287" fmla="*/ 1575487 h 3531287"/>
              <a:gd name="connsiteX288" fmla="*/ 1905000 w 3860800"/>
              <a:gd name="connsiteY288" fmla="*/ 1588187 h 3531287"/>
              <a:gd name="connsiteX289" fmla="*/ 1422400 w 3860800"/>
              <a:gd name="connsiteY289" fmla="*/ 1575487 h 3531287"/>
              <a:gd name="connsiteX290" fmla="*/ 1257300 w 3860800"/>
              <a:gd name="connsiteY290" fmla="*/ 1486587 h 3531287"/>
              <a:gd name="connsiteX291" fmla="*/ 1117600 w 3860800"/>
              <a:gd name="connsiteY291" fmla="*/ 1435787 h 3531287"/>
              <a:gd name="connsiteX292" fmla="*/ 1079500 w 3860800"/>
              <a:gd name="connsiteY292" fmla="*/ 1423087 h 3531287"/>
              <a:gd name="connsiteX293" fmla="*/ 1003300 w 3860800"/>
              <a:gd name="connsiteY293" fmla="*/ 1384987 h 3531287"/>
              <a:gd name="connsiteX294" fmla="*/ 952500 w 3860800"/>
              <a:gd name="connsiteY294" fmla="*/ 1346887 h 3531287"/>
              <a:gd name="connsiteX295" fmla="*/ 914400 w 3860800"/>
              <a:gd name="connsiteY295" fmla="*/ 1334187 h 3531287"/>
              <a:gd name="connsiteX296" fmla="*/ 863600 w 3860800"/>
              <a:gd name="connsiteY296" fmla="*/ 1308787 h 3531287"/>
              <a:gd name="connsiteX297" fmla="*/ 762000 w 3860800"/>
              <a:gd name="connsiteY297" fmla="*/ 1245287 h 3531287"/>
              <a:gd name="connsiteX298" fmla="*/ 622300 w 3860800"/>
              <a:gd name="connsiteY298" fmla="*/ 1156387 h 3531287"/>
              <a:gd name="connsiteX299" fmla="*/ 558800 w 3860800"/>
              <a:gd name="connsiteY299" fmla="*/ 1042087 h 3531287"/>
              <a:gd name="connsiteX300" fmla="*/ 508000 w 3860800"/>
              <a:gd name="connsiteY300" fmla="*/ 940487 h 3531287"/>
              <a:gd name="connsiteX301" fmla="*/ 495300 w 3860800"/>
              <a:gd name="connsiteY301" fmla="*/ 864287 h 3531287"/>
              <a:gd name="connsiteX302" fmla="*/ 596900 w 3860800"/>
              <a:gd name="connsiteY302" fmla="*/ 800787 h 3531287"/>
              <a:gd name="connsiteX303" fmla="*/ 635000 w 3860800"/>
              <a:gd name="connsiteY303" fmla="*/ 788087 h 3531287"/>
              <a:gd name="connsiteX304" fmla="*/ 736600 w 3860800"/>
              <a:gd name="connsiteY304" fmla="*/ 749987 h 3531287"/>
              <a:gd name="connsiteX305" fmla="*/ 901700 w 3860800"/>
              <a:gd name="connsiteY305" fmla="*/ 724587 h 3531287"/>
              <a:gd name="connsiteX306" fmla="*/ 977900 w 3860800"/>
              <a:gd name="connsiteY306" fmla="*/ 699187 h 3531287"/>
              <a:gd name="connsiteX307" fmla="*/ 1016000 w 3860800"/>
              <a:gd name="connsiteY307" fmla="*/ 686487 h 3531287"/>
              <a:gd name="connsiteX308" fmla="*/ 1130300 w 3860800"/>
              <a:gd name="connsiteY308" fmla="*/ 673787 h 3531287"/>
              <a:gd name="connsiteX309" fmla="*/ 1219200 w 3860800"/>
              <a:gd name="connsiteY309" fmla="*/ 622987 h 3531287"/>
              <a:gd name="connsiteX310" fmla="*/ 1295400 w 3860800"/>
              <a:gd name="connsiteY310" fmla="*/ 610287 h 3531287"/>
              <a:gd name="connsiteX311" fmla="*/ 1346200 w 3860800"/>
              <a:gd name="connsiteY311" fmla="*/ 597587 h 3531287"/>
              <a:gd name="connsiteX312" fmla="*/ 1447800 w 3860800"/>
              <a:gd name="connsiteY312" fmla="*/ 559487 h 3531287"/>
              <a:gd name="connsiteX313" fmla="*/ 1524000 w 3860800"/>
              <a:gd name="connsiteY313" fmla="*/ 521387 h 3531287"/>
              <a:gd name="connsiteX314" fmla="*/ 1612900 w 3860800"/>
              <a:gd name="connsiteY314" fmla="*/ 495987 h 3531287"/>
              <a:gd name="connsiteX315" fmla="*/ 1816100 w 3860800"/>
              <a:gd name="connsiteY315" fmla="*/ 457887 h 3531287"/>
              <a:gd name="connsiteX316" fmla="*/ 1968500 w 3860800"/>
              <a:gd name="connsiteY316" fmla="*/ 394387 h 3531287"/>
              <a:gd name="connsiteX317" fmla="*/ 2019300 w 3860800"/>
              <a:gd name="connsiteY317" fmla="*/ 381687 h 3531287"/>
              <a:gd name="connsiteX318" fmla="*/ 2108200 w 3860800"/>
              <a:gd name="connsiteY318" fmla="*/ 394387 h 3531287"/>
              <a:gd name="connsiteX319" fmla="*/ 2133600 w 3860800"/>
              <a:gd name="connsiteY319" fmla="*/ 445187 h 3531287"/>
              <a:gd name="connsiteX320" fmla="*/ 2184400 w 3860800"/>
              <a:gd name="connsiteY320" fmla="*/ 521387 h 3531287"/>
              <a:gd name="connsiteX321" fmla="*/ 2235200 w 3860800"/>
              <a:gd name="connsiteY321" fmla="*/ 635687 h 3531287"/>
              <a:gd name="connsiteX322" fmla="*/ 2222500 w 3860800"/>
              <a:gd name="connsiteY322" fmla="*/ 749987 h 3531287"/>
              <a:gd name="connsiteX323" fmla="*/ 2146300 w 3860800"/>
              <a:gd name="connsiteY323" fmla="*/ 826187 h 3531287"/>
              <a:gd name="connsiteX324" fmla="*/ 2095500 w 3860800"/>
              <a:gd name="connsiteY324" fmla="*/ 889687 h 3531287"/>
              <a:gd name="connsiteX325" fmla="*/ 2057400 w 3860800"/>
              <a:gd name="connsiteY325" fmla="*/ 927787 h 3531287"/>
              <a:gd name="connsiteX326" fmla="*/ 2032000 w 3860800"/>
              <a:gd name="connsiteY326" fmla="*/ 965887 h 3531287"/>
              <a:gd name="connsiteX327" fmla="*/ 1930400 w 3860800"/>
              <a:gd name="connsiteY327" fmla="*/ 1029387 h 3531287"/>
              <a:gd name="connsiteX328" fmla="*/ 1828800 w 3860800"/>
              <a:gd name="connsiteY328" fmla="*/ 1105587 h 3531287"/>
              <a:gd name="connsiteX329" fmla="*/ 1790700 w 3860800"/>
              <a:gd name="connsiteY329" fmla="*/ 1130987 h 3531287"/>
              <a:gd name="connsiteX330" fmla="*/ 1739900 w 3860800"/>
              <a:gd name="connsiteY330" fmla="*/ 1169087 h 3531287"/>
              <a:gd name="connsiteX331" fmla="*/ 1612900 w 3860800"/>
              <a:gd name="connsiteY331" fmla="*/ 1283387 h 3531287"/>
              <a:gd name="connsiteX332" fmla="*/ 1498600 w 3860800"/>
              <a:gd name="connsiteY332" fmla="*/ 1346887 h 3531287"/>
              <a:gd name="connsiteX333" fmla="*/ 1384300 w 3860800"/>
              <a:gd name="connsiteY333" fmla="*/ 1486587 h 3531287"/>
              <a:gd name="connsiteX334" fmla="*/ 1282700 w 3860800"/>
              <a:gd name="connsiteY334" fmla="*/ 1550087 h 3531287"/>
              <a:gd name="connsiteX335" fmla="*/ 1206500 w 3860800"/>
              <a:gd name="connsiteY335" fmla="*/ 1588187 h 3531287"/>
              <a:gd name="connsiteX336" fmla="*/ 1155700 w 3860800"/>
              <a:gd name="connsiteY336" fmla="*/ 1626287 h 3531287"/>
              <a:gd name="connsiteX337" fmla="*/ 1079500 w 3860800"/>
              <a:gd name="connsiteY337" fmla="*/ 1702487 h 3531287"/>
              <a:gd name="connsiteX338" fmla="*/ 1028700 w 3860800"/>
              <a:gd name="connsiteY338" fmla="*/ 1778687 h 3531287"/>
              <a:gd name="connsiteX339" fmla="*/ 1016000 w 3860800"/>
              <a:gd name="connsiteY339" fmla="*/ 1816787 h 3531287"/>
              <a:gd name="connsiteX340" fmla="*/ 990600 w 3860800"/>
              <a:gd name="connsiteY340" fmla="*/ 1854887 h 3531287"/>
              <a:gd name="connsiteX341" fmla="*/ 977900 w 3860800"/>
              <a:gd name="connsiteY341" fmla="*/ 1892987 h 3531287"/>
              <a:gd name="connsiteX342" fmla="*/ 952500 w 3860800"/>
              <a:gd name="connsiteY342" fmla="*/ 1956487 h 3531287"/>
              <a:gd name="connsiteX343" fmla="*/ 939800 w 3860800"/>
              <a:gd name="connsiteY343" fmla="*/ 2007287 h 3531287"/>
              <a:gd name="connsiteX344" fmla="*/ 901700 w 3860800"/>
              <a:gd name="connsiteY344" fmla="*/ 2045387 h 3531287"/>
              <a:gd name="connsiteX345" fmla="*/ 876300 w 3860800"/>
              <a:gd name="connsiteY345" fmla="*/ 2172387 h 3531287"/>
              <a:gd name="connsiteX346" fmla="*/ 850900 w 3860800"/>
              <a:gd name="connsiteY346" fmla="*/ 2210487 h 3531287"/>
              <a:gd name="connsiteX347" fmla="*/ 825500 w 3860800"/>
              <a:gd name="connsiteY347" fmla="*/ 2299387 h 3531287"/>
              <a:gd name="connsiteX348" fmla="*/ 800100 w 3860800"/>
              <a:gd name="connsiteY348" fmla="*/ 2337487 h 3531287"/>
              <a:gd name="connsiteX349" fmla="*/ 787400 w 3860800"/>
              <a:gd name="connsiteY349" fmla="*/ 2375587 h 3531287"/>
              <a:gd name="connsiteX350" fmla="*/ 762000 w 3860800"/>
              <a:gd name="connsiteY350" fmla="*/ 2413687 h 3531287"/>
              <a:gd name="connsiteX351" fmla="*/ 736600 w 3860800"/>
              <a:gd name="connsiteY351" fmla="*/ 2489887 h 3531287"/>
              <a:gd name="connsiteX352" fmla="*/ 749300 w 3860800"/>
              <a:gd name="connsiteY352" fmla="*/ 2807387 h 3531287"/>
              <a:gd name="connsiteX353" fmla="*/ 800100 w 3860800"/>
              <a:gd name="connsiteY353" fmla="*/ 2883587 h 3531287"/>
              <a:gd name="connsiteX354" fmla="*/ 825500 w 3860800"/>
              <a:gd name="connsiteY354" fmla="*/ 2921687 h 3531287"/>
              <a:gd name="connsiteX355" fmla="*/ 863600 w 3860800"/>
              <a:gd name="connsiteY355" fmla="*/ 2997887 h 3531287"/>
              <a:gd name="connsiteX356" fmla="*/ 939800 w 3860800"/>
              <a:gd name="connsiteY356" fmla="*/ 3048687 h 3531287"/>
              <a:gd name="connsiteX357" fmla="*/ 977900 w 3860800"/>
              <a:gd name="connsiteY357" fmla="*/ 3188387 h 3531287"/>
              <a:gd name="connsiteX358" fmla="*/ 1003300 w 3860800"/>
              <a:gd name="connsiteY358" fmla="*/ 3226487 h 3531287"/>
              <a:gd name="connsiteX359" fmla="*/ 1016000 w 3860800"/>
              <a:gd name="connsiteY359" fmla="*/ 3264587 h 3531287"/>
              <a:gd name="connsiteX360" fmla="*/ 952500 w 3860800"/>
              <a:gd name="connsiteY360" fmla="*/ 3429687 h 353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Lst>
            <a:rect l="l" t="t" r="r" b="b"/>
            <a:pathLst>
              <a:path w="3860800" h="3531287">
                <a:moveTo>
                  <a:pt x="850900" y="3531287"/>
                </a:moveTo>
                <a:cubicBezTo>
                  <a:pt x="897467" y="3527054"/>
                  <a:pt x="944311" y="3525200"/>
                  <a:pt x="990600" y="3518587"/>
                </a:cubicBezTo>
                <a:cubicBezTo>
                  <a:pt x="1003852" y="3516694"/>
                  <a:pt x="1019234" y="3515353"/>
                  <a:pt x="1028700" y="3505887"/>
                </a:cubicBezTo>
                <a:cubicBezTo>
                  <a:pt x="1035194" y="3499393"/>
                  <a:pt x="1053441" y="3417976"/>
                  <a:pt x="1054100" y="3416987"/>
                </a:cubicBezTo>
                <a:cubicBezTo>
                  <a:pt x="1062567" y="3404287"/>
                  <a:pt x="1079500" y="3400054"/>
                  <a:pt x="1092200" y="3391587"/>
                </a:cubicBezTo>
                <a:cubicBezTo>
                  <a:pt x="1100667" y="3378887"/>
                  <a:pt x="1106807" y="3364280"/>
                  <a:pt x="1117600" y="3353487"/>
                </a:cubicBezTo>
                <a:cubicBezTo>
                  <a:pt x="1128393" y="3342694"/>
                  <a:pt x="1146165" y="3340006"/>
                  <a:pt x="1155700" y="3328087"/>
                </a:cubicBezTo>
                <a:cubicBezTo>
                  <a:pt x="1164063" y="3317634"/>
                  <a:pt x="1164167" y="3302687"/>
                  <a:pt x="1168400" y="3289987"/>
                </a:cubicBezTo>
                <a:cubicBezTo>
                  <a:pt x="1164167" y="3273054"/>
                  <a:pt x="1162576" y="3255230"/>
                  <a:pt x="1155700" y="3239187"/>
                </a:cubicBezTo>
                <a:cubicBezTo>
                  <a:pt x="1099592" y="3108269"/>
                  <a:pt x="926233" y="3208936"/>
                  <a:pt x="800100" y="3213787"/>
                </a:cubicBezTo>
                <a:cubicBezTo>
                  <a:pt x="649046" y="3251551"/>
                  <a:pt x="733288" y="3242086"/>
                  <a:pt x="546100" y="3226487"/>
                </a:cubicBezTo>
                <a:cubicBezTo>
                  <a:pt x="550333" y="3171454"/>
                  <a:pt x="535458" y="3111405"/>
                  <a:pt x="558800" y="3061387"/>
                </a:cubicBezTo>
                <a:cubicBezTo>
                  <a:pt x="570122" y="3037125"/>
                  <a:pt x="612723" y="3050839"/>
                  <a:pt x="635000" y="3035987"/>
                </a:cubicBezTo>
                <a:cubicBezTo>
                  <a:pt x="647700" y="3027520"/>
                  <a:pt x="659152" y="3016786"/>
                  <a:pt x="673100" y="3010587"/>
                </a:cubicBezTo>
                <a:cubicBezTo>
                  <a:pt x="697566" y="2999713"/>
                  <a:pt x="749300" y="2985187"/>
                  <a:pt x="749300" y="2985187"/>
                </a:cubicBezTo>
                <a:cubicBezTo>
                  <a:pt x="784658" y="2932149"/>
                  <a:pt x="796659" y="2932134"/>
                  <a:pt x="762000" y="2845487"/>
                </a:cubicBezTo>
                <a:cubicBezTo>
                  <a:pt x="756331" y="2831315"/>
                  <a:pt x="736600" y="2828554"/>
                  <a:pt x="723900" y="2820087"/>
                </a:cubicBezTo>
                <a:cubicBezTo>
                  <a:pt x="719667" y="2807387"/>
                  <a:pt x="717187" y="2793961"/>
                  <a:pt x="711200" y="2781987"/>
                </a:cubicBezTo>
                <a:cubicBezTo>
                  <a:pt x="697859" y="2755304"/>
                  <a:pt x="670681" y="2723661"/>
                  <a:pt x="647700" y="2705787"/>
                </a:cubicBezTo>
                <a:cubicBezTo>
                  <a:pt x="623603" y="2687045"/>
                  <a:pt x="596900" y="2671920"/>
                  <a:pt x="571500" y="2654987"/>
                </a:cubicBezTo>
                <a:lnTo>
                  <a:pt x="533400" y="2629587"/>
                </a:lnTo>
                <a:cubicBezTo>
                  <a:pt x="520700" y="2621120"/>
                  <a:pt x="508952" y="2611013"/>
                  <a:pt x="495300" y="2604187"/>
                </a:cubicBezTo>
                <a:cubicBezTo>
                  <a:pt x="341787" y="2527430"/>
                  <a:pt x="532056" y="2625190"/>
                  <a:pt x="406400" y="2553387"/>
                </a:cubicBezTo>
                <a:cubicBezTo>
                  <a:pt x="389962" y="2543994"/>
                  <a:pt x="371006" y="2538991"/>
                  <a:pt x="355600" y="2527987"/>
                </a:cubicBezTo>
                <a:cubicBezTo>
                  <a:pt x="340985" y="2517548"/>
                  <a:pt x="330200" y="2502587"/>
                  <a:pt x="317500" y="2489887"/>
                </a:cubicBezTo>
                <a:cubicBezTo>
                  <a:pt x="292776" y="2415714"/>
                  <a:pt x="324145" y="2483832"/>
                  <a:pt x="266700" y="2426387"/>
                </a:cubicBezTo>
                <a:cubicBezTo>
                  <a:pt x="204611" y="2364298"/>
                  <a:pt x="282222" y="2408043"/>
                  <a:pt x="203200" y="2362887"/>
                </a:cubicBezTo>
                <a:cubicBezTo>
                  <a:pt x="186762" y="2353494"/>
                  <a:pt x="167183" y="2349314"/>
                  <a:pt x="152400" y="2337487"/>
                </a:cubicBezTo>
                <a:lnTo>
                  <a:pt x="38100" y="2223187"/>
                </a:lnTo>
                <a:lnTo>
                  <a:pt x="0" y="2185087"/>
                </a:lnTo>
                <a:cubicBezTo>
                  <a:pt x="16933" y="2176620"/>
                  <a:pt x="31946" y="2161401"/>
                  <a:pt x="50800" y="2159687"/>
                </a:cubicBezTo>
                <a:cubicBezTo>
                  <a:pt x="80611" y="2156977"/>
                  <a:pt x="110347" y="2166516"/>
                  <a:pt x="139700" y="2172387"/>
                </a:cubicBezTo>
                <a:cubicBezTo>
                  <a:pt x="169846" y="2178416"/>
                  <a:pt x="192240" y="2190770"/>
                  <a:pt x="215900" y="2210487"/>
                </a:cubicBezTo>
                <a:cubicBezTo>
                  <a:pt x="229698" y="2221985"/>
                  <a:pt x="239823" y="2237560"/>
                  <a:pt x="254000" y="2248587"/>
                </a:cubicBezTo>
                <a:cubicBezTo>
                  <a:pt x="278097" y="2267329"/>
                  <a:pt x="304800" y="2282454"/>
                  <a:pt x="330200" y="2299387"/>
                </a:cubicBezTo>
                <a:lnTo>
                  <a:pt x="368300" y="2324787"/>
                </a:lnTo>
                <a:cubicBezTo>
                  <a:pt x="408552" y="2385164"/>
                  <a:pt x="379220" y="2358060"/>
                  <a:pt x="469900" y="2388287"/>
                </a:cubicBezTo>
                <a:lnTo>
                  <a:pt x="508000" y="2400987"/>
                </a:lnTo>
                <a:lnTo>
                  <a:pt x="546100" y="2413687"/>
                </a:lnTo>
                <a:cubicBezTo>
                  <a:pt x="579967" y="2409454"/>
                  <a:pt x="632436" y="2431514"/>
                  <a:pt x="647700" y="2400987"/>
                </a:cubicBezTo>
                <a:cubicBezTo>
                  <a:pt x="697047" y="2302293"/>
                  <a:pt x="631857" y="2208392"/>
                  <a:pt x="558800" y="2159687"/>
                </a:cubicBezTo>
                <a:lnTo>
                  <a:pt x="520700" y="2134287"/>
                </a:lnTo>
                <a:cubicBezTo>
                  <a:pt x="512233" y="2121587"/>
                  <a:pt x="506093" y="2106980"/>
                  <a:pt x="495300" y="2096187"/>
                </a:cubicBezTo>
                <a:cubicBezTo>
                  <a:pt x="484507" y="2085394"/>
                  <a:pt x="468926" y="2080558"/>
                  <a:pt x="457200" y="2070787"/>
                </a:cubicBezTo>
                <a:cubicBezTo>
                  <a:pt x="443402" y="2059289"/>
                  <a:pt x="431800" y="2045387"/>
                  <a:pt x="419100" y="2032687"/>
                </a:cubicBezTo>
                <a:cubicBezTo>
                  <a:pt x="414867" y="2019987"/>
                  <a:pt x="406400" y="2007974"/>
                  <a:pt x="406400" y="1994587"/>
                </a:cubicBezTo>
                <a:cubicBezTo>
                  <a:pt x="406400" y="1844908"/>
                  <a:pt x="410455" y="1892201"/>
                  <a:pt x="558800" y="1905687"/>
                </a:cubicBezTo>
                <a:cubicBezTo>
                  <a:pt x="644600" y="1934287"/>
                  <a:pt x="551598" y="1894623"/>
                  <a:pt x="622300" y="1956487"/>
                </a:cubicBezTo>
                <a:cubicBezTo>
                  <a:pt x="655492" y="1985530"/>
                  <a:pt x="716110" y="2012197"/>
                  <a:pt x="749300" y="2045387"/>
                </a:cubicBezTo>
                <a:cubicBezTo>
                  <a:pt x="760093" y="2056180"/>
                  <a:pt x="767874" y="2069835"/>
                  <a:pt x="774700" y="2083487"/>
                </a:cubicBezTo>
                <a:cubicBezTo>
                  <a:pt x="780687" y="2095461"/>
                  <a:pt x="784153" y="2108600"/>
                  <a:pt x="787400" y="2121587"/>
                </a:cubicBezTo>
                <a:cubicBezTo>
                  <a:pt x="792635" y="2142528"/>
                  <a:pt x="789390" y="2166345"/>
                  <a:pt x="800100" y="2185087"/>
                </a:cubicBezTo>
                <a:cubicBezTo>
                  <a:pt x="807673" y="2198339"/>
                  <a:pt x="825500" y="2202020"/>
                  <a:pt x="838200" y="2210487"/>
                </a:cubicBezTo>
                <a:cubicBezTo>
                  <a:pt x="846667" y="2223187"/>
                  <a:pt x="850348" y="2241014"/>
                  <a:pt x="863600" y="2248587"/>
                </a:cubicBezTo>
                <a:cubicBezTo>
                  <a:pt x="882342" y="2259297"/>
                  <a:pt x="906159" y="2256052"/>
                  <a:pt x="927100" y="2261287"/>
                </a:cubicBezTo>
                <a:cubicBezTo>
                  <a:pt x="940087" y="2264534"/>
                  <a:pt x="952500" y="2269754"/>
                  <a:pt x="965200" y="2273987"/>
                </a:cubicBezTo>
                <a:cubicBezTo>
                  <a:pt x="1048327" y="2246278"/>
                  <a:pt x="966739" y="2284763"/>
                  <a:pt x="1016000" y="2223187"/>
                </a:cubicBezTo>
                <a:cubicBezTo>
                  <a:pt x="1025535" y="2211268"/>
                  <a:pt x="1041400" y="2206254"/>
                  <a:pt x="1054100" y="2197787"/>
                </a:cubicBezTo>
                <a:cubicBezTo>
                  <a:pt x="1049867" y="2155454"/>
                  <a:pt x="1050967" y="2112242"/>
                  <a:pt x="1041400" y="2070787"/>
                </a:cubicBezTo>
                <a:cubicBezTo>
                  <a:pt x="1035262" y="2044188"/>
                  <a:pt x="975731" y="1994174"/>
                  <a:pt x="965200" y="1981887"/>
                </a:cubicBezTo>
                <a:cubicBezTo>
                  <a:pt x="955267" y="1970298"/>
                  <a:pt x="952220" y="1952659"/>
                  <a:pt x="939800" y="1943787"/>
                </a:cubicBezTo>
                <a:cubicBezTo>
                  <a:pt x="921249" y="1930536"/>
                  <a:pt x="897467" y="1926854"/>
                  <a:pt x="876300" y="1918387"/>
                </a:cubicBezTo>
                <a:cubicBezTo>
                  <a:pt x="803914" y="1846001"/>
                  <a:pt x="845425" y="1880871"/>
                  <a:pt x="749300" y="1816787"/>
                </a:cubicBezTo>
                <a:lnTo>
                  <a:pt x="711200" y="1791387"/>
                </a:lnTo>
                <a:cubicBezTo>
                  <a:pt x="702733" y="1778687"/>
                  <a:pt x="696593" y="1764080"/>
                  <a:pt x="685800" y="1753287"/>
                </a:cubicBezTo>
                <a:cubicBezTo>
                  <a:pt x="675007" y="1742494"/>
                  <a:pt x="655790" y="1740830"/>
                  <a:pt x="647700" y="1727887"/>
                </a:cubicBezTo>
                <a:cubicBezTo>
                  <a:pt x="584125" y="1626168"/>
                  <a:pt x="656163" y="1680258"/>
                  <a:pt x="596900" y="1613587"/>
                </a:cubicBezTo>
                <a:cubicBezTo>
                  <a:pt x="573035" y="1586739"/>
                  <a:pt x="550588" y="1557312"/>
                  <a:pt x="520700" y="1537387"/>
                </a:cubicBezTo>
                <a:lnTo>
                  <a:pt x="444500" y="1486587"/>
                </a:lnTo>
                <a:cubicBezTo>
                  <a:pt x="440267" y="1473887"/>
                  <a:pt x="434810" y="1461531"/>
                  <a:pt x="431800" y="1448487"/>
                </a:cubicBezTo>
                <a:cubicBezTo>
                  <a:pt x="422092" y="1406421"/>
                  <a:pt x="442321" y="1345434"/>
                  <a:pt x="406400" y="1321487"/>
                </a:cubicBezTo>
                <a:cubicBezTo>
                  <a:pt x="381000" y="1304554"/>
                  <a:pt x="351786" y="1292273"/>
                  <a:pt x="330200" y="1270687"/>
                </a:cubicBezTo>
                <a:lnTo>
                  <a:pt x="241300" y="1181787"/>
                </a:lnTo>
                <a:lnTo>
                  <a:pt x="203200" y="1143687"/>
                </a:lnTo>
                <a:cubicBezTo>
                  <a:pt x="198967" y="1130987"/>
                  <a:pt x="190500" y="1118974"/>
                  <a:pt x="190500" y="1105587"/>
                </a:cubicBezTo>
                <a:cubicBezTo>
                  <a:pt x="190500" y="911704"/>
                  <a:pt x="176201" y="961387"/>
                  <a:pt x="355600" y="991287"/>
                </a:cubicBezTo>
                <a:cubicBezTo>
                  <a:pt x="383155" y="1028027"/>
                  <a:pt x="406919" y="1064701"/>
                  <a:pt x="444500" y="1092887"/>
                </a:cubicBezTo>
                <a:cubicBezTo>
                  <a:pt x="617957" y="1222979"/>
                  <a:pt x="364187" y="1000461"/>
                  <a:pt x="546100" y="1156387"/>
                </a:cubicBezTo>
                <a:cubicBezTo>
                  <a:pt x="559737" y="1168076"/>
                  <a:pt x="572268" y="1181063"/>
                  <a:pt x="584200" y="1194487"/>
                </a:cubicBezTo>
                <a:cubicBezTo>
                  <a:pt x="642817" y="1260431"/>
                  <a:pt x="636125" y="1253324"/>
                  <a:pt x="673100" y="1308787"/>
                </a:cubicBezTo>
                <a:cubicBezTo>
                  <a:pt x="700925" y="1420085"/>
                  <a:pt x="671171" y="1306589"/>
                  <a:pt x="698500" y="1397687"/>
                </a:cubicBezTo>
                <a:cubicBezTo>
                  <a:pt x="707356" y="1427206"/>
                  <a:pt x="713368" y="1457623"/>
                  <a:pt x="723900" y="1486587"/>
                </a:cubicBezTo>
                <a:cubicBezTo>
                  <a:pt x="736613" y="1521548"/>
                  <a:pt x="755569" y="1554266"/>
                  <a:pt x="787400" y="1575487"/>
                </a:cubicBezTo>
                <a:cubicBezTo>
                  <a:pt x="798539" y="1582913"/>
                  <a:pt x="812800" y="1583954"/>
                  <a:pt x="825500" y="1588187"/>
                </a:cubicBezTo>
                <a:cubicBezTo>
                  <a:pt x="833967" y="1600887"/>
                  <a:pt x="841129" y="1614561"/>
                  <a:pt x="850900" y="1626287"/>
                </a:cubicBezTo>
                <a:cubicBezTo>
                  <a:pt x="890292" y="1673557"/>
                  <a:pt x="890748" y="1660443"/>
                  <a:pt x="939800" y="1702487"/>
                </a:cubicBezTo>
                <a:cubicBezTo>
                  <a:pt x="953437" y="1714176"/>
                  <a:pt x="965200" y="1727887"/>
                  <a:pt x="977900" y="1740587"/>
                </a:cubicBezTo>
                <a:cubicBezTo>
                  <a:pt x="982133" y="1753287"/>
                  <a:pt x="981134" y="1769221"/>
                  <a:pt x="990600" y="1778687"/>
                </a:cubicBezTo>
                <a:cubicBezTo>
                  <a:pt x="1000066" y="1788153"/>
                  <a:pt x="1016726" y="1785400"/>
                  <a:pt x="1028700" y="1791387"/>
                </a:cubicBezTo>
                <a:cubicBezTo>
                  <a:pt x="1050778" y="1802426"/>
                  <a:pt x="1071905" y="1815436"/>
                  <a:pt x="1092200" y="1829487"/>
                </a:cubicBezTo>
                <a:cubicBezTo>
                  <a:pt x="1127006" y="1853584"/>
                  <a:pt x="1153639" y="1892300"/>
                  <a:pt x="1193800" y="1905687"/>
                </a:cubicBezTo>
                <a:cubicBezTo>
                  <a:pt x="1206500" y="1909920"/>
                  <a:pt x="1220198" y="1911886"/>
                  <a:pt x="1231900" y="1918387"/>
                </a:cubicBezTo>
                <a:cubicBezTo>
                  <a:pt x="1258585" y="1933212"/>
                  <a:pt x="1279140" y="1959534"/>
                  <a:pt x="1308100" y="1969187"/>
                </a:cubicBezTo>
                <a:cubicBezTo>
                  <a:pt x="1398780" y="1999414"/>
                  <a:pt x="1362023" y="1979735"/>
                  <a:pt x="1422400" y="2019987"/>
                </a:cubicBezTo>
                <a:cubicBezTo>
                  <a:pt x="1468967" y="2011520"/>
                  <a:pt x="1535846" y="2033968"/>
                  <a:pt x="1562100" y="1994587"/>
                </a:cubicBezTo>
                <a:cubicBezTo>
                  <a:pt x="1592717" y="1948661"/>
                  <a:pt x="1558008" y="1884007"/>
                  <a:pt x="1549400" y="1829487"/>
                </a:cubicBezTo>
                <a:cubicBezTo>
                  <a:pt x="1539866" y="1769105"/>
                  <a:pt x="1493811" y="1686195"/>
                  <a:pt x="1447800" y="1651687"/>
                </a:cubicBezTo>
                <a:cubicBezTo>
                  <a:pt x="1430867" y="1638987"/>
                  <a:pt x="1412930" y="1627525"/>
                  <a:pt x="1397000" y="1613587"/>
                </a:cubicBezTo>
                <a:cubicBezTo>
                  <a:pt x="1378978" y="1597818"/>
                  <a:pt x="1364382" y="1578372"/>
                  <a:pt x="1346200" y="1562787"/>
                </a:cubicBezTo>
                <a:cubicBezTo>
                  <a:pt x="1334611" y="1552854"/>
                  <a:pt x="1320444" y="1546365"/>
                  <a:pt x="1308100" y="1537387"/>
                </a:cubicBezTo>
                <a:cubicBezTo>
                  <a:pt x="1273864" y="1512488"/>
                  <a:pt x="1236434" y="1491121"/>
                  <a:pt x="1206500" y="1461187"/>
                </a:cubicBezTo>
                <a:cubicBezTo>
                  <a:pt x="1193800" y="1448487"/>
                  <a:pt x="1182198" y="1434585"/>
                  <a:pt x="1168400" y="1423087"/>
                </a:cubicBezTo>
                <a:cubicBezTo>
                  <a:pt x="1156674" y="1413316"/>
                  <a:pt x="1142026" y="1407458"/>
                  <a:pt x="1130300" y="1397687"/>
                </a:cubicBezTo>
                <a:cubicBezTo>
                  <a:pt x="1094462" y="1367822"/>
                  <a:pt x="1061629" y="1323845"/>
                  <a:pt x="1041400" y="1283387"/>
                </a:cubicBezTo>
                <a:cubicBezTo>
                  <a:pt x="1032933" y="1266454"/>
                  <a:pt x="1028120" y="1247131"/>
                  <a:pt x="1016000" y="1232587"/>
                </a:cubicBezTo>
                <a:cubicBezTo>
                  <a:pt x="1006229" y="1220861"/>
                  <a:pt x="990600" y="1215654"/>
                  <a:pt x="977900" y="1207187"/>
                </a:cubicBezTo>
                <a:cubicBezTo>
                  <a:pt x="849506" y="1014597"/>
                  <a:pt x="988476" y="1212259"/>
                  <a:pt x="889000" y="1092887"/>
                </a:cubicBezTo>
                <a:cubicBezTo>
                  <a:pt x="830378" y="1022540"/>
                  <a:pt x="905432" y="1083919"/>
                  <a:pt x="812800" y="991287"/>
                </a:cubicBezTo>
                <a:cubicBezTo>
                  <a:pt x="802007" y="980494"/>
                  <a:pt x="787400" y="974354"/>
                  <a:pt x="774700" y="965887"/>
                </a:cubicBezTo>
                <a:cubicBezTo>
                  <a:pt x="762000" y="944720"/>
                  <a:pt x="749683" y="923319"/>
                  <a:pt x="736600" y="902387"/>
                </a:cubicBezTo>
                <a:cubicBezTo>
                  <a:pt x="708612" y="857606"/>
                  <a:pt x="672761" y="830872"/>
                  <a:pt x="723900" y="762687"/>
                </a:cubicBezTo>
                <a:cubicBezTo>
                  <a:pt x="746618" y="732396"/>
                  <a:pt x="825500" y="711887"/>
                  <a:pt x="825500" y="711887"/>
                </a:cubicBezTo>
                <a:cubicBezTo>
                  <a:pt x="867833" y="720354"/>
                  <a:pt x="912649" y="720683"/>
                  <a:pt x="952500" y="737287"/>
                </a:cubicBezTo>
                <a:cubicBezTo>
                  <a:pt x="966589" y="743158"/>
                  <a:pt x="967759" y="763979"/>
                  <a:pt x="977900" y="775387"/>
                </a:cubicBezTo>
                <a:cubicBezTo>
                  <a:pt x="1001765" y="802235"/>
                  <a:pt x="1024212" y="831662"/>
                  <a:pt x="1054100" y="851587"/>
                </a:cubicBezTo>
                <a:cubicBezTo>
                  <a:pt x="1083772" y="871368"/>
                  <a:pt x="1108909" y="884529"/>
                  <a:pt x="1130300" y="915087"/>
                </a:cubicBezTo>
                <a:cubicBezTo>
                  <a:pt x="1149872" y="943048"/>
                  <a:pt x="1161528" y="976026"/>
                  <a:pt x="1181100" y="1003987"/>
                </a:cubicBezTo>
                <a:cubicBezTo>
                  <a:pt x="1191400" y="1018701"/>
                  <a:pt x="1208761" y="1027472"/>
                  <a:pt x="1219200" y="1042087"/>
                </a:cubicBezTo>
                <a:cubicBezTo>
                  <a:pt x="1230204" y="1057493"/>
                  <a:pt x="1235207" y="1076449"/>
                  <a:pt x="1244600" y="1092887"/>
                </a:cubicBezTo>
                <a:cubicBezTo>
                  <a:pt x="1252173" y="1106139"/>
                  <a:pt x="1263801" y="1117039"/>
                  <a:pt x="1270000" y="1130987"/>
                </a:cubicBezTo>
                <a:cubicBezTo>
                  <a:pt x="1291772" y="1179974"/>
                  <a:pt x="1290225" y="1215182"/>
                  <a:pt x="1320800" y="1257987"/>
                </a:cubicBezTo>
                <a:cubicBezTo>
                  <a:pt x="1331239" y="1272602"/>
                  <a:pt x="1347402" y="1282289"/>
                  <a:pt x="1358900" y="1296087"/>
                </a:cubicBezTo>
                <a:cubicBezTo>
                  <a:pt x="1368671" y="1307813"/>
                  <a:pt x="1375833" y="1321487"/>
                  <a:pt x="1384300" y="1334187"/>
                </a:cubicBezTo>
                <a:cubicBezTo>
                  <a:pt x="1394016" y="1373050"/>
                  <a:pt x="1393165" y="1393852"/>
                  <a:pt x="1422400" y="1423087"/>
                </a:cubicBezTo>
                <a:cubicBezTo>
                  <a:pt x="1433193" y="1433880"/>
                  <a:pt x="1449092" y="1438346"/>
                  <a:pt x="1460500" y="1448487"/>
                </a:cubicBezTo>
                <a:cubicBezTo>
                  <a:pt x="1487348" y="1472352"/>
                  <a:pt x="1506812" y="1504762"/>
                  <a:pt x="1536700" y="1524687"/>
                </a:cubicBezTo>
                <a:cubicBezTo>
                  <a:pt x="1549400" y="1533154"/>
                  <a:pt x="1562589" y="1540929"/>
                  <a:pt x="1574800" y="1550087"/>
                </a:cubicBezTo>
                <a:cubicBezTo>
                  <a:pt x="1596485" y="1566351"/>
                  <a:pt x="1617900" y="1583037"/>
                  <a:pt x="1638300" y="1600887"/>
                </a:cubicBezTo>
                <a:cubicBezTo>
                  <a:pt x="1651817" y="1612714"/>
                  <a:pt x="1662602" y="1627489"/>
                  <a:pt x="1676400" y="1638987"/>
                </a:cubicBezTo>
                <a:cubicBezTo>
                  <a:pt x="1688126" y="1648758"/>
                  <a:pt x="1702080" y="1655515"/>
                  <a:pt x="1714500" y="1664387"/>
                </a:cubicBezTo>
                <a:cubicBezTo>
                  <a:pt x="1731724" y="1676690"/>
                  <a:pt x="1749229" y="1688712"/>
                  <a:pt x="1765300" y="1702487"/>
                </a:cubicBezTo>
                <a:cubicBezTo>
                  <a:pt x="1850863" y="1775826"/>
                  <a:pt x="1757293" y="1709849"/>
                  <a:pt x="1841500" y="1765987"/>
                </a:cubicBezTo>
                <a:cubicBezTo>
                  <a:pt x="1854200" y="1761754"/>
                  <a:pt x="1870134" y="1762753"/>
                  <a:pt x="1879600" y="1753287"/>
                </a:cubicBezTo>
                <a:cubicBezTo>
                  <a:pt x="1895293" y="1737594"/>
                  <a:pt x="1910110" y="1687157"/>
                  <a:pt x="1917700" y="1664387"/>
                </a:cubicBezTo>
                <a:cubicBezTo>
                  <a:pt x="1913467" y="1634754"/>
                  <a:pt x="1912876" y="1604366"/>
                  <a:pt x="1905000" y="1575487"/>
                </a:cubicBezTo>
                <a:cubicBezTo>
                  <a:pt x="1900019" y="1557222"/>
                  <a:pt x="1887289" y="1541987"/>
                  <a:pt x="1879600" y="1524687"/>
                </a:cubicBezTo>
                <a:cubicBezTo>
                  <a:pt x="1870341" y="1503855"/>
                  <a:pt x="1862205" y="1482533"/>
                  <a:pt x="1854200" y="1461187"/>
                </a:cubicBezTo>
                <a:cubicBezTo>
                  <a:pt x="1849500" y="1448652"/>
                  <a:pt x="1845178" y="1435959"/>
                  <a:pt x="1841500" y="1423087"/>
                </a:cubicBezTo>
                <a:cubicBezTo>
                  <a:pt x="1832293" y="1390864"/>
                  <a:pt x="1829150" y="1364637"/>
                  <a:pt x="1816100" y="1334187"/>
                </a:cubicBezTo>
                <a:cubicBezTo>
                  <a:pt x="1808642" y="1316786"/>
                  <a:pt x="1799167" y="1300320"/>
                  <a:pt x="1790700" y="1283387"/>
                </a:cubicBezTo>
                <a:cubicBezTo>
                  <a:pt x="1758490" y="1122335"/>
                  <a:pt x="1801653" y="1296244"/>
                  <a:pt x="1752600" y="1181787"/>
                </a:cubicBezTo>
                <a:cubicBezTo>
                  <a:pt x="1705044" y="1070822"/>
                  <a:pt x="1786417" y="1193009"/>
                  <a:pt x="1701800" y="1080187"/>
                </a:cubicBezTo>
                <a:cubicBezTo>
                  <a:pt x="1697567" y="1067487"/>
                  <a:pt x="1692778" y="1054959"/>
                  <a:pt x="1689100" y="1042087"/>
                </a:cubicBezTo>
                <a:cubicBezTo>
                  <a:pt x="1684305" y="1025304"/>
                  <a:pt x="1686082" y="1005810"/>
                  <a:pt x="1676400" y="991287"/>
                </a:cubicBezTo>
                <a:cubicBezTo>
                  <a:pt x="1667933" y="978587"/>
                  <a:pt x="1649708" y="976028"/>
                  <a:pt x="1638300" y="965887"/>
                </a:cubicBezTo>
                <a:cubicBezTo>
                  <a:pt x="1507811" y="849896"/>
                  <a:pt x="1610471" y="921934"/>
                  <a:pt x="1524000" y="864287"/>
                </a:cubicBezTo>
                <a:cubicBezTo>
                  <a:pt x="1519767" y="851587"/>
                  <a:pt x="1517287" y="838161"/>
                  <a:pt x="1511300" y="826187"/>
                </a:cubicBezTo>
                <a:cubicBezTo>
                  <a:pt x="1498393" y="800372"/>
                  <a:pt x="1470270" y="766839"/>
                  <a:pt x="1447800" y="749987"/>
                </a:cubicBezTo>
                <a:cubicBezTo>
                  <a:pt x="1428053" y="735176"/>
                  <a:pt x="1404047" y="726698"/>
                  <a:pt x="1384300" y="711887"/>
                </a:cubicBezTo>
                <a:cubicBezTo>
                  <a:pt x="1369932" y="701111"/>
                  <a:pt x="1359998" y="685285"/>
                  <a:pt x="1346200" y="673787"/>
                </a:cubicBezTo>
                <a:cubicBezTo>
                  <a:pt x="1334474" y="664016"/>
                  <a:pt x="1319826" y="658158"/>
                  <a:pt x="1308100" y="648387"/>
                </a:cubicBezTo>
                <a:cubicBezTo>
                  <a:pt x="1277755" y="623100"/>
                  <a:pt x="1230093" y="566765"/>
                  <a:pt x="1219200" y="534087"/>
                </a:cubicBezTo>
                <a:lnTo>
                  <a:pt x="1206500" y="495987"/>
                </a:lnTo>
                <a:cubicBezTo>
                  <a:pt x="1210733" y="483287"/>
                  <a:pt x="1205905" y="459451"/>
                  <a:pt x="1219200" y="457887"/>
                </a:cubicBezTo>
                <a:cubicBezTo>
                  <a:pt x="1349254" y="442587"/>
                  <a:pt x="1375081" y="454814"/>
                  <a:pt x="1460500" y="483287"/>
                </a:cubicBezTo>
                <a:cubicBezTo>
                  <a:pt x="1473200" y="500220"/>
                  <a:pt x="1483633" y="519120"/>
                  <a:pt x="1498600" y="534087"/>
                </a:cubicBezTo>
                <a:cubicBezTo>
                  <a:pt x="1616181" y="651668"/>
                  <a:pt x="1449966" y="451948"/>
                  <a:pt x="1574800" y="597587"/>
                </a:cubicBezTo>
                <a:cubicBezTo>
                  <a:pt x="1598429" y="625154"/>
                  <a:pt x="1618198" y="656334"/>
                  <a:pt x="1638300" y="686487"/>
                </a:cubicBezTo>
                <a:cubicBezTo>
                  <a:pt x="1671895" y="820868"/>
                  <a:pt x="1626283" y="662623"/>
                  <a:pt x="1676400" y="775387"/>
                </a:cubicBezTo>
                <a:cubicBezTo>
                  <a:pt x="1687274" y="799853"/>
                  <a:pt x="1690926" y="827121"/>
                  <a:pt x="1701800" y="851587"/>
                </a:cubicBezTo>
                <a:cubicBezTo>
                  <a:pt x="1707999" y="865535"/>
                  <a:pt x="1720374" y="876035"/>
                  <a:pt x="1727200" y="889687"/>
                </a:cubicBezTo>
                <a:cubicBezTo>
                  <a:pt x="1733187" y="901661"/>
                  <a:pt x="1736222" y="914915"/>
                  <a:pt x="1739900" y="927787"/>
                </a:cubicBezTo>
                <a:cubicBezTo>
                  <a:pt x="1744695" y="944570"/>
                  <a:pt x="1743940" y="963432"/>
                  <a:pt x="1752600" y="978587"/>
                </a:cubicBezTo>
                <a:cubicBezTo>
                  <a:pt x="1761511" y="994181"/>
                  <a:pt x="1780261" y="1002072"/>
                  <a:pt x="1790700" y="1016687"/>
                </a:cubicBezTo>
                <a:cubicBezTo>
                  <a:pt x="1839742" y="1085346"/>
                  <a:pt x="1785655" y="1057339"/>
                  <a:pt x="1854200" y="1080187"/>
                </a:cubicBezTo>
                <a:cubicBezTo>
                  <a:pt x="1965510" y="1191497"/>
                  <a:pt x="1824312" y="1055280"/>
                  <a:pt x="1930400" y="1143687"/>
                </a:cubicBezTo>
                <a:cubicBezTo>
                  <a:pt x="1944198" y="1155185"/>
                  <a:pt x="1952436" y="1173755"/>
                  <a:pt x="1968500" y="1181787"/>
                </a:cubicBezTo>
                <a:cubicBezTo>
                  <a:pt x="1987807" y="1191440"/>
                  <a:pt x="2011175" y="1188807"/>
                  <a:pt x="2032000" y="1194487"/>
                </a:cubicBezTo>
                <a:cubicBezTo>
                  <a:pt x="2204482" y="1241527"/>
                  <a:pt x="1992918" y="1211653"/>
                  <a:pt x="2286000" y="1232587"/>
                </a:cubicBezTo>
                <a:cubicBezTo>
                  <a:pt x="2288219" y="1233031"/>
                  <a:pt x="2391951" y="1263201"/>
                  <a:pt x="2400300" y="1232587"/>
                </a:cubicBezTo>
                <a:cubicBezTo>
                  <a:pt x="2423692" y="1146816"/>
                  <a:pt x="2397706" y="1120746"/>
                  <a:pt x="2362200" y="1067487"/>
                </a:cubicBezTo>
                <a:cubicBezTo>
                  <a:pt x="2361457" y="1064514"/>
                  <a:pt x="2343359" y="986604"/>
                  <a:pt x="2336800" y="978587"/>
                </a:cubicBezTo>
                <a:cubicBezTo>
                  <a:pt x="2306471" y="941519"/>
                  <a:pt x="2263937" y="915303"/>
                  <a:pt x="2235200" y="876987"/>
                </a:cubicBezTo>
                <a:cubicBezTo>
                  <a:pt x="2222500" y="860054"/>
                  <a:pt x="2209403" y="843411"/>
                  <a:pt x="2197100" y="826187"/>
                </a:cubicBezTo>
                <a:cubicBezTo>
                  <a:pt x="2188228" y="813767"/>
                  <a:pt x="2182493" y="798880"/>
                  <a:pt x="2171700" y="788087"/>
                </a:cubicBezTo>
                <a:cubicBezTo>
                  <a:pt x="2160907" y="777294"/>
                  <a:pt x="2146020" y="771559"/>
                  <a:pt x="2133600" y="762687"/>
                </a:cubicBezTo>
                <a:cubicBezTo>
                  <a:pt x="2116376" y="750384"/>
                  <a:pt x="2099182" y="737991"/>
                  <a:pt x="2082800" y="724587"/>
                </a:cubicBezTo>
                <a:cubicBezTo>
                  <a:pt x="2052593" y="699872"/>
                  <a:pt x="2024107" y="673102"/>
                  <a:pt x="1993900" y="648387"/>
                </a:cubicBezTo>
                <a:cubicBezTo>
                  <a:pt x="1977518" y="634983"/>
                  <a:pt x="1959171" y="624062"/>
                  <a:pt x="1943100" y="610287"/>
                </a:cubicBezTo>
                <a:cubicBezTo>
                  <a:pt x="1878169" y="554632"/>
                  <a:pt x="1928592" y="592878"/>
                  <a:pt x="1879600" y="534087"/>
                </a:cubicBezTo>
                <a:cubicBezTo>
                  <a:pt x="1849042" y="497417"/>
                  <a:pt x="1840862" y="495562"/>
                  <a:pt x="1803400" y="470587"/>
                </a:cubicBezTo>
                <a:cubicBezTo>
                  <a:pt x="1794933" y="457887"/>
                  <a:pt x="1784826" y="446139"/>
                  <a:pt x="1778000" y="432487"/>
                </a:cubicBezTo>
                <a:cubicBezTo>
                  <a:pt x="1764974" y="406436"/>
                  <a:pt x="1757159" y="382338"/>
                  <a:pt x="1778000" y="356287"/>
                </a:cubicBezTo>
                <a:cubicBezTo>
                  <a:pt x="1787535" y="344368"/>
                  <a:pt x="1803400" y="339354"/>
                  <a:pt x="1816100" y="330887"/>
                </a:cubicBezTo>
                <a:cubicBezTo>
                  <a:pt x="1871133" y="335120"/>
                  <a:pt x="1926844" y="333995"/>
                  <a:pt x="1981200" y="343587"/>
                </a:cubicBezTo>
                <a:cubicBezTo>
                  <a:pt x="2038331" y="353669"/>
                  <a:pt x="2027401" y="371088"/>
                  <a:pt x="2057400" y="407087"/>
                </a:cubicBezTo>
                <a:cubicBezTo>
                  <a:pt x="2121759" y="484317"/>
                  <a:pt x="2073900" y="401987"/>
                  <a:pt x="2120900" y="495987"/>
                </a:cubicBezTo>
                <a:cubicBezTo>
                  <a:pt x="2125133" y="593354"/>
                  <a:pt x="2122837" y="691224"/>
                  <a:pt x="2133600" y="788087"/>
                </a:cubicBezTo>
                <a:cubicBezTo>
                  <a:pt x="2135691" y="806903"/>
                  <a:pt x="2149260" y="822653"/>
                  <a:pt x="2159000" y="838887"/>
                </a:cubicBezTo>
                <a:cubicBezTo>
                  <a:pt x="2174706" y="865064"/>
                  <a:pt x="2188214" y="893501"/>
                  <a:pt x="2209800" y="915087"/>
                </a:cubicBezTo>
                <a:lnTo>
                  <a:pt x="2286000" y="991287"/>
                </a:lnTo>
                <a:cubicBezTo>
                  <a:pt x="2298700" y="1003987"/>
                  <a:pt x="2314137" y="1014443"/>
                  <a:pt x="2324100" y="1029387"/>
                </a:cubicBezTo>
                <a:cubicBezTo>
                  <a:pt x="2338522" y="1051020"/>
                  <a:pt x="2371847" y="1102534"/>
                  <a:pt x="2387600" y="1118287"/>
                </a:cubicBezTo>
                <a:cubicBezTo>
                  <a:pt x="2398393" y="1129080"/>
                  <a:pt x="2413000" y="1135220"/>
                  <a:pt x="2425700" y="1143687"/>
                </a:cubicBezTo>
                <a:cubicBezTo>
                  <a:pt x="2549590" y="1112714"/>
                  <a:pt x="2394892" y="1150533"/>
                  <a:pt x="2540000" y="1118287"/>
                </a:cubicBezTo>
                <a:cubicBezTo>
                  <a:pt x="2557039" y="1114501"/>
                  <a:pt x="2574457" y="1111716"/>
                  <a:pt x="2590800" y="1105587"/>
                </a:cubicBezTo>
                <a:cubicBezTo>
                  <a:pt x="2608527" y="1098940"/>
                  <a:pt x="2625162" y="1089580"/>
                  <a:pt x="2641600" y="1080187"/>
                </a:cubicBezTo>
                <a:cubicBezTo>
                  <a:pt x="2654852" y="1072614"/>
                  <a:pt x="2668907" y="1065580"/>
                  <a:pt x="2679700" y="1054787"/>
                </a:cubicBezTo>
                <a:cubicBezTo>
                  <a:pt x="2694667" y="1039820"/>
                  <a:pt x="2704025" y="1020058"/>
                  <a:pt x="2717800" y="1003987"/>
                </a:cubicBezTo>
                <a:cubicBezTo>
                  <a:pt x="2729489" y="990350"/>
                  <a:pt x="2743200" y="978587"/>
                  <a:pt x="2755900" y="965887"/>
                </a:cubicBezTo>
                <a:cubicBezTo>
                  <a:pt x="2760133" y="953187"/>
                  <a:pt x="2768600" y="941174"/>
                  <a:pt x="2768600" y="927787"/>
                </a:cubicBezTo>
                <a:cubicBezTo>
                  <a:pt x="2768600" y="897853"/>
                  <a:pt x="2761771" y="868240"/>
                  <a:pt x="2755900" y="838887"/>
                </a:cubicBezTo>
                <a:cubicBezTo>
                  <a:pt x="2749340" y="806087"/>
                  <a:pt x="2724372" y="759313"/>
                  <a:pt x="2705100" y="737287"/>
                </a:cubicBezTo>
                <a:cubicBezTo>
                  <a:pt x="2691162" y="721357"/>
                  <a:pt x="2669267" y="714154"/>
                  <a:pt x="2654300" y="699187"/>
                </a:cubicBezTo>
                <a:cubicBezTo>
                  <a:pt x="2569633" y="614520"/>
                  <a:pt x="2692400" y="703420"/>
                  <a:pt x="2590800" y="635687"/>
                </a:cubicBezTo>
                <a:cubicBezTo>
                  <a:pt x="2582333" y="622987"/>
                  <a:pt x="2576887" y="607638"/>
                  <a:pt x="2565400" y="597587"/>
                </a:cubicBezTo>
                <a:cubicBezTo>
                  <a:pt x="2472410" y="516220"/>
                  <a:pt x="2515917" y="571508"/>
                  <a:pt x="2425700" y="521387"/>
                </a:cubicBezTo>
                <a:cubicBezTo>
                  <a:pt x="2407197" y="511108"/>
                  <a:pt x="2390971" y="497062"/>
                  <a:pt x="2374900" y="483287"/>
                </a:cubicBezTo>
                <a:cubicBezTo>
                  <a:pt x="2342165" y="455228"/>
                  <a:pt x="2300955" y="406375"/>
                  <a:pt x="2286000" y="368987"/>
                </a:cubicBezTo>
                <a:lnTo>
                  <a:pt x="2260600" y="305487"/>
                </a:lnTo>
                <a:cubicBezTo>
                  <a:pt x="2264833" y="275854"/>
                  <a:pt x="2244335" y="224143"/>
                  <a:pt x="2273300" y="216587"/>
                </a:cubicBezTo>
                <a:cubicBezTo>
                  <a:pt x="2538570" y="147386"/>
                  <a:pt x="2527167" y="152689"/>
                  <a:pt x="2565400" y="267387"/>
                </a:cubicBezTo>
                <a:cubicBezTo>
                  <a:pt x="2571516" y="328548"/>
                  <a:pt x="2574187" y="396971"/>
                  <a:pt x="2590800" y="457887"/>
                </a:cubicBezTo>
                <a:cubicBezTo>
                  <a:pt x="2597845" y="483718"/>
                  <a:pt x="2601348" y="511810"/>
                  <a:pt x="2616200" y="534087"/>
                </a:cubicBezTo>
                <a:cubicBezTo>
                  <a:pt x="2651563" y="587131"/>
                  <a:pt x="2630807" y="561394"/>
                  <a:pt x="2679700" y="610287"/>
                </a:cubicBezTo>
                <a:cubicBezTo>
                  <a:pt x="2683933" y="622987"/>
                  <a:pt x="2684037" y="637934"/>
                  <a:pt x="2692400" y="648387"/>
                </a:cubicBezTo>
                <a:cubicBezTo>
                  <a:pt x="2717316" y="679532"/>
                  <a:pt x="2759578" y="679603"/>
                  <a:pt x="2794000" y="686487"/>
                </a:cubicBezTo>
                <a:cubicBezTo>
                  <a:pt x="2806700" y="694954"/>
                  <a:pt x="2820374" y="702116"/>
                  <a:pt x="2832100" y="711887"/>
                </a:cubicBezTo>
                <a:cubicBezTo>
                  <a:pt x="2845898" y="723385"/>
                  <a:pt x="2855256" y="740024"/>
                  <a:pt x="2870200" y="749987"/>
                </a:cubicBezTo>
                <a:cubicBezTo>
                  <a:pt x="2881339" y="757413"/>
                  <a:pt x="2895600" y="758454"/>
                  <a:pt x="2908300" y="762687"/>
                </a:cubicBezTo>
                <a:cubicBezTo>
                  <a:pt x="2946400" y="758454"/>
                  <a:pt x="2986574" y="763088"/>
                  <a:pt x="3022600" y="749987"/>
                </a:cubicBezTo>
                <a:cubicBezTo>
                  <a:pt x="3083422" y="727870"/>
                  <a:pt x="3008345" y="691671"/>
                  <a:pt x="3086100" y="686487"/>
                </a:cubicBezTo>
                <a:cubicBezTo>
                  <a:pt x="3263556" y="674657"/>
                  <a:pt x="3441700" y="678020"/>
                  <a:pt x="3619500" y="673787"/>
                </a:cubicBezTo>
                <a:cubicBezTo>
                  <a:pt x="3632200" y="665320"/>
                  <a:pt x="3646807" y="659180"/>
                  <a:pt x="3657600" y="648387"/>
                </a:cubicBezTo>
                <a:cubicBezTo>
                  <a:pt x="3675551" y="630436"/>
                  <a:pt x="3698439" y="579409"/>
                  <a:pt x="3708400" y="559487"/>
                </a:cubicBezTo>
                <a:cubicBezTo>
                  <a:pt x="3703522" y="530221"/>
                  <a:pt x="3698632" y="476451"/>
                  <a:pt x="3683000" y="445187"/>
                </a:cubicBezTo>
                <a:cubicBezTo>
                  <a:pt x="3676174" y="431535"/>
                  <a:pt x="3667741" y="418495"/>
                  <a:pt x="3657600" y="407087"/>
                </a:cubicBezTo>
                <a:cubicBezTo>
                  <a:pt x="3622969" y="368127"/>
                  <a:pt x="3576822" y="321676"/>
                  <a:pt x="3530600" y="292787"/>
                </a:cubicBezTo>
                <a:cubicBezTo>
                  <a:pt x="3514546" y="282753"/>
                  <a:pt x="3497201" y="274845"/>
                  <a:pt x="3479800" y="267387"/>
                </a:cubicBezTo>
                <a:cubicBezTo>
                  <a:pt x="3467495" y="262114"/>
                  <a:pt x="3453402" y="261188"/>
                  <a:pt x="3441700" y="254687"/>
                </a:cubicBezTo>
                <a:cubicBezTo>
                  <a:pt x="3415015" y="239862"/>
                  <a:pt x="3387086" y="225473"/>
                  <a:pt x="3365500" y="203887"/>
                </a:cubicBezTo>
                <a:cubicBezTo>
                  <a:pt x="3352800" y="191187"/>
                  <a:pt x="3342344" y="175750"/>
                  <a:pt x="3327400" y="165787"/>
                </a:cubicBezTo>
                <a:cubicBezTo>
                  <a:pt x="3316261" y="158361"/>
                  <a:pt x="3301002" y="159588"/>
                  <a:pt x="3289300" y="153087"/>
                </a:cubicBezTo>
                <a:cubicBezTo>
                  <a:pt x="3262615" y="138262"/>
                  <a:pt x="3237522" y="120603"/>
                  <a:pt x="3213100" y="102287"/>
                </a:cubicBezTo>
                <a:cubicBezTo>
                  <a:pt x="3196167" y="89587"/>
                  <a:pt x="3180678" y="74689"/>
                  <a:pt x="3162300" y="64187"/>
                </a:cubicBezTo>
                <a:cubicBezTo>
                  <a:pt x="3150677" y="57545"/>
                  <a:pt x="3136505" y="56760"/>
                  <a:pt x="3124200" y="51487"/>
                </a:cubicBezTo>
                <a:cubicBezTo>
                  <a:pt x="3079084" y="32151"/>
                  <a:pt x="3073564" y="26196"/>
                  <a:pt x="3035300" y="687"/>
                </a:cubicBezTo>
                <a:cubicBezTo>
                  <a:pt x="2980267" y="4920"/>
                  <a:pt x="2923748" y="0"/>
                  <a:pt x="2870200" y="13387"/>
                </a:cubicBezTo>
                <a:cubicBezTo>
                  <a:pt x="2852776" y="17743"/>
                  <a:pt x="2833656" y="33594"/>
                  <a:pt x="2832100" y="51487"/>
                </a:cubicBezTo>
                <a:cubicBezTo>
                  <a:pt x="2824756" y="135941"/>
                  <a:pt x="2833836" y="221427"/>
                  <a:pt x="2844800" y="305487"/>
                </a:cubicBezTo>
                <a:cubicBezTo>
                  <a:pt x="2850593" y="349900"/>
                  <a:pt x="2930581" y="373295"/>
                  <a:pt x="2946400" y="394387"/>
                </a:cubicBezTo>
                <a:cubicBezTo>
                  <a:pt x="2962755" y="416193"/>
                  <a:pt x="2995044" y="457288"/>
                  <a:pt x="3009900" y="483287"/>
                </a:cubicBezTo>
                <a:cubicBezTo>
                  <a:pt x="3019293" y="499725"/>
                  <a:pt x="3023180" y="519543"/>
                  <a:pt x="3035300" y="534087"/>
                </a:cubicBezTo>
                <a:cubicBezTo>
                  <a:pt x="3045071" y="545813"/>
                  <a:pt x="3061674" y="549716"/>
                  <a:pt x="3073400" y="559487"/>
                </a:cubicBezTo>
                <a:cubicBezTo>
                  <a:pt x="3087198" y="570985"/>
                  <a:pt x="3100002" y="583789"/>
                  <a:pt x="3111500" y="597587"/>
                </a:cubicBezTo>
                <a:cubicBezTo>
                  <a:pt x="3121271" y="609313"/>
                  <a:pt x="3126107" y="624894"/>
                  <a:pt x="3136900" y="635687"/>
                </a:cubicBezTo>
                <a:cubicBezTo>
                  <a:pt x="3175343" y="674130"/>
                  <a:pt x="3182208" y="671956"/>
                  <a:pt x="3225800" y="686487"/>
                </a:cubicBezTo>
                <a:cubicBezTo>
                  <a:pt x="3238500" y="699187"/>
                  <a:pt x="3248956" y="714624"/>
                  <a:pt x="3263900" y="724587"/>
                </a:cubicBezTo>
                <a:cubicBezTo>
                  <a:pt x="3284743" y="738482"/>
                  <a:pt x="3368980" y="748450"/>
                  <a:pt x="3378200" y="749987"/>
                </a:cubicBezTo>
                <a:cubicBezTo>
                  <a:pt x="3390900" y="758454"/>
                  <a:pt x="3401244" y="772878"/>
                  <a:pt x="3416300" y="775387"/>
                </a:cubicBezTo>
                <a:cubicBezTo>
                  <a:pt x="3429505" y="777588"/>
                  <a:pt x="3441059" y="763799"/>
                  <a:pt x="3454400" y="762687"/>
                </a:cubicBezTo>
                <a:cubicBezTo>
                  <a:pt x="3543093" y="755296"/>
                  <a:pt x="3632200" y="754220"/>
                  <a:pt x="3721100" y="749987"/>
                </a:cubicBezTo>
                <a:cubicBezTo>
                  <a:pt x="3729567" y="737287"/>
                  <a:pt x="3735707" y="722680"/>
                  <a:pt x="3746500" y="711887"/>
                </a:cubicBezTo>
                <a:cubicBezTo>
                  <a:pt x="3757293" y="701094"/>
                  <a:pt x="3775065" y="698406"/>
                  <a:pt x="3784600" y="686487"/>
                </a:cubicBezTo>
                <a:cubicBezTo>
                  <a:pt x="3792963" y="676034"/>
                  <a:pt x="3790658" y="660010"/>
                  <a:pt x="3797300" y="648387"/>
                </a:cubicBezTo>
                <a:cubicBezTo>
                  <a:pt x="3807802" y="630009"/>
                  <a:pt x="3822700" y="614520"/>
                  <a:pt x="3835400" y="597587"/>
                </a:cubicBezTo>
                <a:cubicBezTo>
                  <a:pt x="3839633" y="580654"/>
                  <a:pt x="3843305" y="563570"/>
                  <a:pt x="3848100" y="546787"/>
                </a:cubicBezTo>
                <a:cubicBezTo>
                  <a:pt x="3851778" y="533915"/>
                  <a:pt x="3860800" y="522074"/>
                  <a:pt x="3860800" y="508687"/>
                </a:cubicBezTo>
                <a:cubicBezTo>
                  <a:pt x="3860800" y="453491"/>
                  <a:pt x="3852333" y="398620"/>
                  <a:pt x="3848100" y="343587"/>
                </a:cubicBezTo>
                <a:cubicBezTo>
                  <a:pt x="3725882" y="368031"/>
                  <a:pt x="3839094" y="335890"/>
                  <a:pt x="3733800" y="394387"/>
                </a:cubicBezTo>
                <a:cubicBezTo>
                  <a:pt x="3686808" y="420494"/>
                  <a:pt x="3658047" y="422238"/>
                  <a:pt x="3606800" y="432487"/>
                </a:cubicBezTo>
                <a:cubicBezTo>
                  <a:pt x="3594100" y="445187"/>
                  <a:pt x="3582337" y="458898"/>
                  <a:pt x="3568700" y="470587"/>
                </a:cubicBezTo>
                <a:cubicBezTo>
                  <a:pt x="3552629" y="484362"/>
                  <a:pt x="3532867" y="493720"/>
                  <a:pt x="3517900" y="508687"/>
                </a:cubicBezTo>
                <a:cubicBezTo>
                  <a:pt x="3472147" y="554440"/>
                  <a:pt x="3490456" y="554320"/>
                  <a:pt x="3454400" y="597587"/>
                </a:cubicBezTo>
                <a:cubicBezTo>
                  <a:pt x="3442902" y="611385"/>
                  <a:pt x="3427327" y="621510"/>
                  <a:pt x="3416300" y="635687"/>
                </a:cubicBezTo>
                <a:cubicBezTo>
                  <a:pt x="3397558" y="659784"/>
                  <a:pt x="3382433" y="686487"/>
                  <a:pt x="3365500" y="711887"/>
                </a:cubicBezTo>
                <a:cubicBezTo>
                  <a:pt x="3357033" y="724587"/>
                  <a:pt x="3350893" y="739194"/>
                  <a:pt x="3340100" y="749987"/>
                </a:cubicBezTo>
                <a:cubicBezTo>
                  <a:pt x="3327400" y="762687"/>
                  <a:pt x="3316177" y="777060"/>
                  <a:pt x="3302000" y="788087"/>
                </a:cubicBezTo>
                <a:cubicBezTo>
                  <a:pt x="3277903" y="806829"/>
                  <a:pt x="3247386" y="817301"/>
                  <a:pt x="3225800" y="838887"/>
                </a:cubicBezTo>
                <a:lnTo>
                  <a:pt x="3149600" y="915087"/>
                </a:lnTo>
                <a:cubicBezTo>
                  <a:pt x="3136900" y="927787"/>
                  <a:pt x="3126444" y="943224"/>
                  <a:pt x="3111500" y="953187"/>
                </a:cubicBezTo>
                <a:cubicBezTo>
                  <a:pt x="3086100" y="970120"/>
                  <a:pt x="3056886" y="982401"/>
                  <a:pt x="3035300" y="1003987"/>
                </a:cubicBezTo>
                <a:cubicBezTo>
                  <a:pt x="3009900" y="1029387"/>
                  <a:pt x="2988988" y="1060262"/>
                  <a:pt x="2959100" y="1080187"/>
                </a:cubicBezTo>
                <a:cubicBezTo>
                  <a:pt x="2946400" y="1088654"/>
                  <a:pt x="2932294" y="1095320"/>
                  <a:pt x="2921000" y="1105587"/>
                </a:cubicBezTo>
                <a:cubicBezTo>
                  <a:pt x="2885561" y="1137804"/>
                  <a:pt x="2853267" y="1173320"/>
                  <a:pt x="2819400" y="1207187"/>
                </a:cubicBezTo>
                <a:cubicBezTo>
                  <a:pt x="2806700" y="1219887"/>
                  <a:pt x="2796244" y="1235324"/>
                  <a:pt x="2781300" y="1245287"/>
                </a:cubicBezTo>
                <a:cubicBezTo>
                  <a:pt x="2727129" y="1281401"/>
                  <a:pt x="2708973" y="1298056"/>
                  <a:pt x="2654300" y="1321487"/>
                </a:cubicBezTo>
                <a:cubicBezTo>
                  <a:pt x="2641995" y="1326760"/>
                  <a:pt x="2628900" y="1329954"/>
                  <a:pt x="2616200" y="1334187"/>
                </a:cubicBezTo>
                <a:cubicBezTo>
                  <a:pt x="2604695" y="1342816"/>
                  <a:pt x="2545871" y="1388402"/>
                  <a:pt x="2527300" y="1397687"/>
                </a:cubicBezTo>
                <a:cubicBezTo>
                  <a:pt x="2515326" y="1403674"/>
                  <a:pt x="2501735" y="1405687"/>
                  <a:pt x="2489200" y="1410387"/>
                </a:cubicBezTo>
                <a:cubicBezTo>
                  <a:pt x="2467854" y="1418392"/>
                  <a:pt x="2447046" y="1427782"/>
                  <a:pt x="2425700" y="1435787"/>
                </a:cubicBezTo>
                <a:cubicBezTo>
                  <a:pt x="2401542" y="1444846"/>
                  <a:pt x="2360819" y="1457184"/>
                  <a:pt x="2336800" y="1461187"/>
                </a:cubicBezTo>
                <a:cubicBezTo>
                  <a:pt x="2303134" y="1466798"/>
                  <a:pt x="2269067" y="1469654"/>
                  <a:pt x="2235200" y="1473887"/>
                </a:cubicBezTo>
                <a:cubicBezTo>
                  <a:pt x="2222500" y="1478120"/>
                  <a:pt x="2210087" y="1483340"/>
                  <a:pt x="2197100" y="1486587"/>
                </a:cubicBezTo>
                <a:cubicBezTo>
                  <a:pt x="2176159" y="1491822"/>
                  <a:pt x="2154672" y="1494604"/>
                  <a:pt x="2133600" y="1499287"/>
                </a:cubicBezTo>
                <a:cubicBezTo>
                  <a:pt x="2111292" y="1504244"/>
                  <a:pt x="2067546" y="1514896"/>
                  <a:pt x="2044700" y="1524687"/>
                </a:cubicBezTo>
                <a:cubicBezTo>
                  <a:pt x="2027299" y="1532145"/>
                  <a:pt x="2010338" y="1540694"/>
                  <a:pt x="1993900" y="1550087"/>
                </a:cubicBezTo>
                <a:cubicBezTo>
                  <a:pt x="1980648" y="1557660"/>
                  <a:pt x="1969829" y="1569474"/>
                  <a:pt x="1955800" y="1575487"/>
                </a:cubicBezTo>
                <a:cubicBezTo>
                  <a:pt x="1939757" y="1582363"/>
                  <a:pt x="1921933" y="1583954"/>
                  <a:pt x="1905000" y="1588187"/>
                </a:cubicBezTo>
                <a:cubicBezTo>
                  <a:pt x="1744133" y="1583954"/>
                  <a:pt x="1582380" y="1592876"/>
                  <a:pt x="1422400" y="1575487"/>
                </a:cubicBezTo>
                <a:cubicBezTo>
                  <a:pt x="1384780" y="1571398"/>
                  <a:pt x="1297165" y="1506519"/>
                  <a:pt x="1257300" y="1486587"/>
                </a:cubicBezTo>
                <a:cubicBezTo>
                  <a:pt x="1221956" y="1468915"/>
                  <a:pt x="1153164" y="1447642"/>
                  <a:pt x="1117600" y="1435787"/>
                </a:cubicBezTo>
                <a:cubicBezTo>
                  <a:pt x="1104900" y="1431554"/>
                  <a:pt x="1090639" y="1430513"/>
                  <a:pt x="1079500" y="1423087"/>
                </a:cubicBezTo>
                <a:cubicBezTo>
                  <a:pt x="1030261" y="1390261"/>
                  <a:pt x="1055880" y="1402514"/>
                  <a:pt x="1003300" y="1384987"/>
                </a:cubicBezTo>
                <a:cubicBezTo>
                  <a:pt x="986367" y="1372287"/>
                  <a:pt x="970878" y="1357389"/>
                  <a:pt x="952500" y="1346887"/>
                </a:cubicBezTo>
                <a:cubicBezTo>
                  <a:pt x="940877" y="1340245"/>
                  <a:pt x="926705" y="1339460"/>
                  <a:pt x="914400" y="1334187"/>
                </a:cubicBezTo>
                <a:cubicBezTo>
                  <a:pt x="896999" y="1326729"/>
                  <a:pt x="879953" y="1318326"/>
                  <a:pt x="863600" y="1308787"/>
                </a:cubicBezTo>
                <a:cubicBezTo>
                  <a:pt x="829103" y="1288664"/>
                  <a:pt x="795867" y="1266454"/>
                  <a:pt x="762000" y="1245287"/>
                </a:cubicBezTo>
                <a:cubicBezTo>
                  <a:pt x="647457" y="1173697"/>
                  <a:pt x="693630" y="1203940"/>
                  <a:pt x="622300" y="1156387"/>
                </a:cubicBezTo>
                <a:cubicBezTo>
                  <a:pt x="505818" y="981665"/>
                  <a:pt x="606700" y="1147468"/>
                  <a:pt x="558800" y="1042087"/>
                </a:cubicBezTo>
                <a:cubicBezTo>
                  <a:pt x="543132" y="1007617"/>
                  <a:pt x="508000" y="940487"/>
                  <a:pt x="508000" y="940487"/>
                </a:cubicBezTo>
                <a:cubicBezTo>
                  <a:pt x="503767" y="915087"/>
                  <a:pt x="487157" y="888716"/>
                  <a:pt x="495300" y="864287"/>
                </a:cubicBezTo>
                <a:cubicBezTo>
                  <a:pt x="501378" y="846054"/>
                  <a:pt x="580716" y="807723"/>
                  <a:pt x="596900" y="800787"/>
                </a:cubicBezTo>
                <a:cubicBezTo>
                  <a:pt x="609205" y="795514"/>
                  <a:pt x="622465" y="792787"/>
                  <a:pt x="635000" y="788087"/>
                </a:cubicBezTo>
                <a:cubicBezTo>
                  <a:pt x="658307" y="779347"/>
                  <a:pt x="707773" y="757194"/>
                  <a:pt x="736600" y="749987"/>
                </a:cubicBezTo>
                <a:cubicBezTo>
                  <a:pt x="794780" y="735442"/>
                  <a:pt x="840008" y="732298"/>
                  <a:pt x="901700" y="724587"/>
                </a:cubicBezTo>
                <a:lnTo>
                  <a:pt x="977900" y="699187"/>
                </a:lnTo>
                <a:cubicBezTo>
                  <a:pt x="990600" y="694954"/>
                  <a:pt x="1002695" y="687965"/>
                  <a:pt x="1016000" y="686487"/>
                </a:cubicBezTo>
                <a:lnTo>
                  <a:pt x="1130300" y="673787"/>
                </a:lnTo>
                <a:cubicBezTo>
                  <a:pt x="1155809" y="656781"/>
                  <a:pt x="1189904" y="631776"/>
                  <a:pt x="1219200" y="622987"/>
                </a:cubicBezTo>
                <a:cubicBezTo>
                  <a:pt x="1243864" y="615588"/>
                  <a:pt x="1270150" y="615337"/>
                  <a:pt x="1295400" y="610287"/>
                </a:cubicBezTo>
                <a:cubicBezTo>
                  <a:pt x="1312516" y="606864"/>
                  <a:pt x="1329267" y="601820"/>
                  <a:pt x="1346200" y="597587"/>
                </a:cubicBezTo>
                <a:cubicBezTo>
                  <a:pt x="1432222" y="540239"/>
                  <a:pt x="1326961" y="603429"/>
                  <a:pt x="1447800" y="559487"/>
                </a:cubicBezTo>
                <a:cubicBezTo>
                  <a:pt x="1474488" y="549782"/>
                  <a:pt x="1497495" y="531581"/>
                  <a:pt x="1524000" y="521387"/>
                </a:cubicBezTo>
                <a:cubicBezTo>
                  <a:pt x="1552765" y="510324"/>
                  <a:pt x="1583121" y="503928"/>
                  <a:pt x="1612900" y="495987"/>
                </a:cubicBezTo>
                <a:cubicBezTo>
                  <a:pt x="1731763" y="464290"/>
                  <a:pt x="1695355" y="472980"/>
                  <a:pt x="1816100" y="457887"/>
                </a:cubicBezTo>
                <a:cubicBezTo>
                  <a:pt x="1894827" y="398842"/>
                  <a:pt x="1846365" y="424921"/>
                  <a:pt x="1968500" y="394387"/>
                </a:cubicBezTo>
                <a:lnTo>
                  <a:pt x="2019300" y="381687"/>
                </a:lnTo>
                <a:cubicBezTo>
                  <a:pt x="2048933" y="385920"/>
                  <a:pt x="2082033" y="379850"/>
                  <a:pt x="2108200" y="394387"/>
                </a:cubicBezTo>
                <a:cubicBezTo>
                  <a:pt x="2124750" y="403581"/>
                  <a:pt x="2123860" y="428953"/>
                  <a:pt x="2133600" y="445187"/>
                </a:cubicBezTo>
                <a:cubicBezTo>
                  <a:pt x="2149306" y="471364"/>
                  <a:pt x="2174747" y="492427"/>
                  <a:pt x="2184400" y="521387"/>
                </a:cubicBezTo>
                <a:cubicBezTo>
                  <a:pt x="2214627" y="612067"/>
                  <a:pt x="2194948" y="575310"/>
                  <a:pt x="2235200" y="635687"/>
                </a:cubicBezTo>
                <a:cubicBezTo>
                  <a:pt x="2230967" y="673787"/>
                  <a:pt x="2238711" y="715249"/>
                  <a:pt x="2222500" y="749987"/>
                </a:cubicBezTo>
                <a:cubicBezTo>
                  <a:pt x="2207310" y="782538"/>
                  <a:pt x="2168740" y="798137"/>
                  <a:pt x="2146300" y="826187"/>
                </a:cubicBezTo>
                <a:cubicBezTo>
                  <a:pt x="2129367" y="847354"/>
                  <a:pt x="2113350" y="869287"/>
                  <a:pt x="2095500" y="889687"/>
                </a:cubicBezTo>
                <a:cubicBezTo>
                  <a:pt x="2083673" y="903204"/>
                  <a:pt x="2068898" y="913989"/>
                  <a:pt x="2057400" y="927787"/>
                </a:cubicBezTo>
                <a:cubicBezTo>
                  <a:pt x="2047629" y="939513"/>
                  <a:pt x="2043919" y="956352"/>
                  <a:pt x="2032000" y="965887"/>
                </a:cubicBezTo>
                <a:cubicBezTo>
                  <a:pt x="2000814" y="990836"/>
                  <a:pt x="1962350" y="1005425"/>
                  <a:pt x="1930400" y="1029387"/>
                </a:cubicBezTo>
                <a:cubicBezTo>
                  <a:pt x="1896533" y="1054787"/>
                  <a:pt x="1864023" y="1082105"/>
                  <a:pt x="1828800" y="1105587"/>
                </a:cubicBezTo>
                <a:cubicBezTo>
                  <a:pt x="1816100" y="1114054"/>
                  <a:pt x="1803120" y="1122115"/>
                  <a:pt x="1790700" y="1130987"/>
                </a:cubicBezTo>
                <a:cubicBezTo>
                  <a:pt x="1773476" y="1143290"/>
                  <a:pt x="1754867" y="1154120"/>
                  <a:pt x="1739900" y="1169087"/>
                </a:cubicBezTo>
                <a:cubicBezTo>
                  <a:pt x="1662653" y="1246334"/>
                  <a:pt x="1805381" y="1187147"/>
                  <a:pt x="1612900" y="1283387"/>
                </a:cubicBezTo>
                <a:cubicBezTo>
                  <a:pt x="1605082" y="1287296"/>
                  <a:pt x="1516237" y="1327781"/>
                  <a:pt x="1498600" y="1346887"/>
                </a:cubicBezTo>
                <a:cubicBezTo>
                  <a:pt x="1457790" y="1391098"/>
                  <a:pt x="1432434" y="1450487"/>
                  <a:pt x="1384300" y="1486587"/>
                </a:cubicBezTo>
                <a:cubicBezTo>
                  <a:pt x="1287169" y="1559435"/>
                  <a:pt x="1380325" y="1494301"/>
                  <a:pt x="1282700" y="1550087"/>
                </a:cubicBezTo>
                <a:cubicBezTo>
                  <a:pt x="1213766" y="1589478"/>
                  <a:pt x="1276354" y="1564902"/>
                  <a:pt x="1206500" y="1588187"/>
                </a:cubicBezTo>
                <a:cubicBezTo>
                  <a:pt x="1189567" y="1600887"/>
                  <a:pt x="1170667" y="1611320"/>
                  <a:pt x="1155700" y="1626287"/>
                </a:cubicBezTo>
                <a:cubicBezTo>
                  <a:pt x="1061184" y="1720803"/>
                  <a:pt x="1169290" y="1642627"/>
                  <a:pt x="1079500" y="1702487"/>
                </a:cubicBezTo>
                <a:cubicBezTo>
                  <a:pt x="1062567" y="1727887"/>
                  <a:pt x="1038353" y="1749727"/>
                  <a:pt x="1028700" y="1778687"/>
                </a:cubicBezTo>
                <a:cubicBezTo>
                  <a:pt x="1024467" y="1791387"/>
                  <a:pt x="1021987" y="1804813"/>
                  <a:pt x="1016000" y="1816787"/>
                </a:cubicBezTo>
                <a:cubicBezTo>
                  <a:pt x="1009174" y="1830439"/>
                  <a:pt x="997426" y="1841235"/>
                  <a:pt x="990600" y="1854887"/>
                </a:cubicBezTo>
                <a:cubicBezTo>
                  <a:pt x="984613" y="1866861"/>
                  <a:pt x="982600" y="1880452"/>
                  <a:pt x="977900" y="1892987"/>
                </a:cubicBezTo>
                <a:cubicBezTo>
                  <a:pt x="969895" y="1914333"/>
                  <a:pt x="959709" y="1934860"/>
                  <a:pt x="952500" y="1956487"/>
                </a:cubicBezTo>
                <a:cubicBezTo>
                  <a:pt x="946980" y="1973046"/>
                  <a:pt x="948460" y="1992132"/>
                  <a:pt x="939800" y="2007287"/>
                </a:cubicBezTo>
                <a:cubicBezTo>
                  <a:pt x="930889" y="2022881"/>
                  <a:pt x="914400" y="2032687"/>
                  <a:pt x="901700" y="2045387"/>
                </a:cubicBezTo>
                <a:cubicBezTo>
                  <a:pt x="898835" y="2062577"/>
                  <a:pt x="886634" y="2148275"/>
                  <a:pt x="876300" y="2172387"/>
                </a:cubicBezTo>
                <a:cubicBezTo>
                  <a:pt x="870287" y="2186416"/>
                  <a:pt x="857726" y="2196835"/>
                  <a:pt x="850900" y="2210487"/>
                </a:cubicBezTo>
                <a:cubicBezTo>
                  <a:pt x="826186" y="2259915"/>
                  <a:pt x="849915" y="2242420"/>
                  <a:pt x="825500" y="2299387"/>
                </a:cubicBezTo>
                <a:cubicBezTo>
                  <a:pt x="819487" y="2313416"/>
                  <a:pt x="806926" y="2323835"/>
                  <a:pt x="800100" y="2337487"/>
                </a:cubicBezTo>
                <a:cubicBezTo>
                  <a:pt x="794113" y="2349461"/>
                  <a:pt x="793387" y="2363613"/>
                  <a:pt x="787400" y="2375587"/>
                </a:cubicBezTo>
                <a:cubicBezTo>
                  <a:pt x="780574" y="2389239"/>
                  <a:pt x="768199" y="2399739"/>
                  <a:pt x="762000" y="2413687"/>
                </a:cubicBezTo>
                <a:cubicBezTo>
                  <a:pt x="751126" y="2438153"/>
                  <a:pt x="736600" y="2489887"/>
                  <a:pt x="736600" y="2489887"/>
                </a:cubicBezTo>
                <a:cubicBezTo>
                  <a:pt x="740833" y="2595720"/>
                  <a:pt x="732434" y="2702820"/>
                  <a:pt x="749300" y="2807387"/>
                </a:cubicBezTo>
                <a:cubicBezTo>
                  <a:pt x="754161" y="2837525"/>
                  <a:pt x="783167" y="2858187"/>
                  <a:pt x="800100" y="2883587"/>
                </a:cubicBezTo>
                <a:cubicBezTo>
                  <a:pt x="808567" y="2896287"/>
                  <a:pt x="820673" y="2907207"/>
                  <a:pt x="825500" y="2921687"/>
                </a:cubicBezTo>
                <a:cubicBezTo>
                  <a:pt x="834559" y="2948864"/>
                  <a:pt x="840429" y="2977612"/>
                  <a:pt x="863600" y="2997887"/>
                </a:cubicBezTo>
                <a:cubicBezTo>
                  <a:pt x="886574" y="3017989"/>
                  <a:pt x="939800" y="3048687"/>
                  <a:pt x="939800" y="3048687"/>
                </a:cubicBezTo>
                <a:cubicBezTo>
                  <a:pt x="997185" y="3134764"/>
                  <a:pt x="934120" y="3027862"/>
                  <a:pt x="977900" y="3188387"/>
                </a:cubicBezTo>
                <a:cubicBezTo>
                  <a:pt x="981916" y="3203113"/>
                  <a:pt x="996474" y="3212835"/>
                  <a:pt x="1003300" y="3226487"/>
                </a:cubicBezTo>
                <a:cubicBezTo>
                  <a:pt x="1009287" y="3238461"/>
                  <a:pt x="1011767" y="3251887"/>
                  <a:pt x="1016000" y="3264587"/>
                </a:cubicBezTo>
                <a:cubicBezTo>
                  <a:pt x="1002001" y="3446570"/>
                  <a:pt x="1058496" y="3429687"/>
                  <a:pt x="952500" y="3429687"/>
                </a:cubicBezTo>
              </a:path>
            </a:pathLst>
          </a:custGeom>
          <a:noFill/>
          <a:ln w="5715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edge">
                                      <p:cBhvr>
                                        <p:cTn id="7" dur="2000"/>
                                        <p:tgtEl>
                                          <p:spTgt spid="10"/>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edge">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ORTHO\PHOTOS\WestPoint31July\MVC-017S.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7" name="TextBox 6"/>
          <p:cNvSpPr txBox="1"/>
          <p:nvPr/>
        </p:nvSpPr>
        <p:spPr>
          <a:xfrm>
            <a:off x="3962400" y="1600200"/>
            <a:ext cx="2438400" cy="461665"/>
          </a:xfrm>
          <a:prstGeom prst="rect">
            <a:avLst/>
          </a:prstGeom>
          <a:solidFill>
            <a:srgbClr val="DDDDDD"/>
          </a:solidFill>
        </p:spPr>
        <p:txBody>
          <a:bodyPr wrap="square" rtlCol="0">
            <a:spAutoFit/>
          </a:bodyPr>
          <a:lstStyle/>
          <a:p>
            <a:pPr algn="ctr"/>
            <a:r>
              <a:rPr lang="en-US" dirty="0" smtClean="0"/>
              <a:t>2007-2010</a:t>
            </a:r>
            <a:endParaRPr lang="en-US" dirty="0"/>
          </a:p>
        </p:txBody>
      </p:sp>
      <p:sp>
        <p:nvSpPr>
          <p:cNvPr id="8" name="Rectangle 7"/>
          <p:cNvSpPr/>
          <p:nvPr/>
        </p:nvSpPr>
        <p:spPr bwMode="auto">
          <a:xfrm rot="19435485">
            <a:off x="3311245" y="4181105"/>
            <a:ext cx="584291" cy="307942"/>
          </a:xfrm>
          <a:prstGeom prst="rect">
            <a:avLst/>
          </a:prstGeom>
          <a:noFill/>
          <a:ln w="38100" cap="flat" cmpd="sng" algn="ctr">
            <a:solidFill>
              <a:srgbClr val="00FF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8" descr="IMG_0642"/>
          <p:cNvPicPr>
            <a:picLocks noChangeAspect="1" noChangeArrowheads="1"/>
          </p:cNvPicPr>
          <p:nvPr/>
        </p:nvPicPr>
        <p:blipFill>
          <a:blip r:embed="rId3" cstate="print"/>
          <a:srcRect/>
          <a:stretch>
            <a:fillRect/>
          </a:stretch>
        </p:blipFill>
        <p:spPr bwMode="auto">
          <a:xfrm>
            <a:off x="0" y="1371600"/>
            <a:ext cx="9144000" cy="3841750"/>
          </a:xfrm>
          <a:prstGeom prst="rect">
            <a:avLst/>
          </a:prstGeom>
          <a:noFill/>
          <a:ln w="9525">
            <a:noFill/>
            <a:miter lim="800000"/>
            <a:headEnd/>
            <a:tailEnd/>
          </a:ln>
        </p:spPr>
      </p:pic>
      <p:sp>
        <p:nvSpPr>
          <p:cNvPr id="3" name="Right Arrow 2"/>
          <p:cNvSpPr/>
          <p:nvPr/>
        </p:nvSpPr>
        <p:spPr>
          <a:xfrm rot="5400000">
            <a:off x="5540375" y="2366963"/>
            <a:ext cx="1600200" cy="6096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Double Lines">
  <a:themeElements>
    <a:clrScheme name="">
      <a:dk1>
        <a:srgbClr val="333399"/>
      </a:dk1>
      <a:lt1>
        <a:srgbClr val="FFFFFF"/>
      </a:lt1>
      <a:dk2>
        <a:srgbClr val="AC8B00"/>
      </a:dk2>
      <a:lt2>
        <a:srgbClr val="000000"/>
      </a:lt2>
      <a:accent1>
        <a:srgbClr val="D60093"/>
      </a:accent1>
      <a:accent2>
        <a:srgbClr val="FFFF66"/>
      </a:accent2>
      <a:accent3>
        <a:srgbClr val="FFFFFF"/>
      </a:accent3>
      <a:accent4>
        <a:srgbClr val="2A2A82"/>
      </a:accent4>
      <a:accent5>
        <a:srgbClr val="E8AAC8"/>
      </a:accent5>
      <a:accent6>
        <a:srgbClr val="E7E75C"/>
      </a:accent6>
      <a:hlink>
        <a:srgbClr val="FF9933"/>
      </a:hlink>
      <a:folHlink>
        <a:srgbClr val="BE9A00"/>
      </a:folHlink>
    </a:clrScheme>
    <a:fontScheme name="Double Lines">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ouble Lines 1">
        <a:dk1>
          <a:srgbClr val="000000"/>
        </a:dk1>
        <a:lt1>
          <a:srgbClr val="FFFFFF"/>
        </a:lt1>
        <a:dk2>
          <a:srgbClr val="990066"/>
        </a:dk2>
        <a:lt2>
          <a:srgbClr val="00CCCC"/>
        </a:lt2>
        <a:accent1>
          <a:srgbClr val="D60093"/>
        </a:accent1>
        <a:accent2>
          <a:srgbClr val="FFFF66"/>
        </a:accent2>
        <a:accent3>
          <a:srgbClr val="CAAAB8"/>
        </a:accent3>
        <a:accent4>
          <a:srgbClr val="DADADA"/>
        </a:accent4>
        <a:accent5>
          <a:srgbClr val="E8AAC8"/>
        </a:accent5>
        <a:accent6>
          <a:srgbClr val="E7E75C"/>
        </a:accent6>
        <a:hlink>
          <a:srgbClr val="FF9933"/>
        </a:hlink>
        <a:folHlink>
          <a:srgbClr val="FFCCFF"/>
        </a:folHlink>
      </a:clrScheme>
      <a:clrMap bg1="dk2" tx1="lt1" bg2="dk1" tx2="lt2" accent1="accent1" accent2="accent2" accent3="accent3" accent4="accent4" accent5="accent5" accent6="accent6" hlink="hlink" folHlink="folHlink"/>
    </a:extraClrScheme>
    <a:extraClrScheme>
      <a:clrScheme name="Double Lines 2">
        <a:dk1>
          <a:srgbClr val="000000"/>
        </a:dk1>
        <a:lt1>
          <a:srgbClr val="FFFFCC"/>
        </a:lt1>
        <a:dk2>
          <a:srgbClr val="996600"/>
        </a:dk2>
        <a:lt2>
          <a:srgbClr val="FFFFCC"/>
        </a:lt2>
        <a:accent1>
          <a:srgbClr val="FFCC00"/>
        </a:accent1>
        <a:accent2>
          <a:srgbClr val="6666FF"/>
        </a:accent2>
        <a:accent3>
          <a:srgbClr val="FFFFE2"/>
        </a:accent3>
        <a:accent4>
          <a:srgbClr val="000000"/>
        </a:accent4>
        <a:accent5>
          <a:srgbClr val="FFE2AA"/>
        </a:accent5>
        <a:accent6>
          <a:srgbClr val="5C5CE7"/>
        </a:accent6>
        <a:hlink>
          <a:srgbClr val="999933"/>
        </a:hlink>
        <a:folHlink>
          <a:srgbClr val="990066"/>
        </a:folHlink>
      </a:clrScheme>
      <a:clrMap bg1="lt1" tx1="dk1" bg2="lt2" tx2="dk2" accent1="accent1" accent2="accent2" accent3="accent3" accent4="accent4" accent5="accent5" accent6="accent6" hlink="hlink" folHlink="folHlink"/>
    </a:extraClrScheme>
    <a:extraClrScheme>
      <a:clrScheme name="Double Lines 3">
        <a:dk1>
          <a:srgbClr val="000000"/>
        </a:dk1>
        <a:lt1>
          <a:srgbClr val="FFFFFF"/>
        </a:lt1>
        <a:dk2>
          <a:srgbClr val="000000"/>
        </a:dk2>
        <a:lt2>
          <a:srgbClr val="FFFFFF"/>
        </a:lt2>
        <a:accent1>
          <a:srgbClr val="EAEAEA"/>
        </a:accent1>
        <a:accent2>
          <a:srgbClr val="969696"/>
        </a:accent2>
        <a:accent3>
          <a:srgbClr val="FFFFFF"/>
        </a:accent3>
        <a:accent4>
          <a:srgbClr val="000000"/>
        </a:accent4>
        <a:accent5>
          <a:srgbClr val="F3F3F3"/>
        </a:accent5>
        <a:accent6>
          <a:srgbClr val="878787"/>
        </a:accent6>
        <a:hlink>
          <a:srgbClr val="5F5F5F"/>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C:\MSOffice\Templates\Presentation Designs\Double Lines.pot</Template>
  <TotalTime>4659</TotalTime>
  <Words>5822</Words>
  <Application>Microsoft Macintosh PowerPoint</Application>
  <PresentationFormat>On-screen Show (4:3)</PresentationFormat>
  <Paragraphs>487</Paragraphs>
  <Slides>61</Slides>
  <Notes>48</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61</vt:i4>
      </vt:variant>
    </vt:vector>
  </HeadingPairs>
  <TitlesOfParts>
    <vt:vector size="64" baseType="lpstr">
      <vt:lpstr>Double Lines</vt:lpstr>
      <vt:lpstr>Photo Editor Photo</vt:lpstr>
      <vt:lpstr>Image</vt:lpstr>
      <vt:lpstr>Historical Perspective   Sports Medicine-Physical Therapy Doctoral Program  “Academic, Research, and Clinical Excellence”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Chuck Scoville</vt:lpstr>
      <vt:lpstr>Chuck Scoville</vt:lpstr>
      <vt:lpstr>Class of 1995</vt:lpstr>
      <vt:lpstr>Class of 1995</vt:lpstr>
      <vt:lpstr>Class of 1996</vt:lpstr>
      <vt:lpstr>PowerPoint Presentation</vt:lpstr>
      <vt:lpstr>PowerPoint Presentation</vt:lpstr>
      <vt:lpstr> Barb Springer</vt:lpstr>
      <vt:lpstr> Barbara Springer</vt:lpstr>
      <vt:lpstr>Class of 1997</vt:lpstr>
      <vt:lpstr>Class of 1997</vt:lpstr>
      <vt:lpstr>Class of 1997</vt:lpstr>
      <vt:lpstr>Class of 1998</vt:lpstr>
      <vt:lpstr>Class of 1998</vt:lpstr>
      <vt:lpstr>Class of 1998</vt:lpstr>
      <vt:lpstr>Class of 1999</vt:lpstr>
      <vt:lpstr>PowerPoint Presentation</vt:lpstr>
      <vt:lpstr> Joe Moore</vt:lpstr>
      <vt:lpstr>Class of 2000</vt:lpstr>
      <vt:lpstr>Class of 2000</vt:lpstr>
      <vt:lpstr> Joe Moore</vt:lpstr>
      <vt:lpstr>PowerPoint Presentation</vt:lpstr>
      <vt:lpstr>PowerPoint Presentation</vt:lpstr>
      <vt:lpstr>PowerPoint Presentation</vt:lpstr>
      <vt:lpstr>Class of 2001</vt:lpstr>
      <vt:lpstr>Class of 2001</vt:lpstr>
      <vt:lpstr>Class of 2001</vt:lpstr>
      <vt:lpstr>Class of 2003</vt:lpstr>
      <vt:lpstr>Class of 2003</vt:lpstr>
      <vt:lpstr>PowerPoint Presentation</vt:lpstr>
      <vt:lpstr>PowerPoint Presentation</vt:lpstr>
      <vt:lpstr> Paul Stoneman</vt:lpstr>
      <vt:lpstr>Class of 2005</vt:lpstr>
      <vt:lpstr>Class of 2005</vt:lpstr>
      <vt:lpstr>Class of 2007</vt:lpstr>
      <vt:lpstr>PowerPoint Presentation</vt:lpstr>
      <vt:lpstr>PowerPoint Presentation</vt:lpstr>
      <vt:lpstr>PowerPoint Presentation</vt:lpstr>
      <vt:lpstr>Class of 2009</vt:lpstr>
      <vt:lpstr>Class of 2009</vt:lpstr>
      <vt:lpstr>Class of 2009</vt:lpstr>
      <vt:lpstr>Class of 2009</vt:lpstr>
      <vt:lpstr>PowerPoint Presentation</vt:lpstr>
      <vt:lpstr>PowerPoint Presentation</vt:lpstr>
      <vt:lpstr>PowerPoint Presentation</vt:lpstr>
      <vt:lpstr>PowerPoint Presentation</vt:lpstr>
      <vt:lpstr>Class of 2011</vt:lpstr>
      <vt:lpstr>Class of 2011</vt:lpstr>
      <vt:lpstr>West Point US Military-Baylor Sports-Medicine Residency and Doctoral Program</vt:lpstr>
      <vt:lpstr>Class of 2013</vt:lpstr>
      <vt:lpstr>Class of 2015</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AMEDDC&amp;S</dc:creator>
  <cp:lastModifiedBy>Frank Monaco</cp:lastModifiedBy>
  <cp:revision>245</cp:revision>
  <cp:lastPrinted>1998-11-24T16:58:14Z</cp:lastPrinted>
  <dcterms:created xsi:type="dcterms:W3CDTF">1995-05-28T16:12:40Z</dcterms:created>
  <dcterms:modified xsi:type="dcterms:W3CDTF">2014-09-15T14:26:50Z</dcterms:modified>
</cp:coreProperties>
</file>